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66" r:id="rId5"/>
    <p:sldId id="257" r:id="rId6"/>
    <p:sldId id="277" r:id="rId7"/>
    <p:sldId id="262" r:id="rId8"/>
    <p:sldId id="278" r:id="rId9"/>
    <p:sldId id="264" r:id="rId10"/>
    <p:sldId id="279" r:id="rId11"/>
    <p:sldId id="271" r:id="rId12"/>
    <p:sldId id="263" r:id="rId13"/>
    <p:sldId id="265" r:id="rId14"/>
    <p:sldId id="274" r:id="rId15"/>
    <p:sldId id="268" r:id="rId16"/>
    <p:sldId id="269" r:id="rId17"/>
    <p:sldId id="275" r:id="rId18"/>
    <p:sldId id="270" r:id="rId19"/>
    <p:sldId id="272" r:id="rId20"/>
    <p:sldId id="280" r:id="rId21"/>
    <p:sldId id="258"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1356" y="-10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F72FEBF-6C52-429C-A1AF-5F9B261D5758}" type="datetimeFigureOut">
              <a:rPr lang="pt-BR" smtClean="0"/>
              <a:pPr/>
              <a:t>08/05/2021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1F0EC89-08F1-474A-90ED-FE7F5825D7CD}" type="slidenum">
              <a:rPr lang="pt-BR" smtClean="0"/>
              <a:pPr/>
              <a:t>‹nº›</a:t>
            </a:fld>
            <a:endParaRPr lang="pt-BR"/>
          </a:p>
        </p:txBody>
      </p:sp>
    </p:spTree>
    <p:extLst>
      <p:ext uri="{BB962C8B-B14F-4D97-AF65-F5344CB8AC3E}">
        <p14:creationId xmlns:p14="http://schemas.microsoft.com/office/powerpoint/2010/main" xmlns="" val="632028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1F72FEBF-6C52-429C-A1AF-5F9B261D5758}" type="datetimeFigureOut">
              <a:rPr lang="pt-BR" smtClean="0"/>
              <a:pPr/>
              <a:t>08/05/2021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1F0EC89-08F1-474A-90ED-FE7F5825D7CD}" type="slidenum">
              <a:rPr lang="pt-BR" smtClean="0"/>
              <a:pPr/>
              <a:t>‹nº›</a:t>
            </a:fld>
            <a:endParaRPr lang="pt-BR"/>
          </a:p>
        </p:txBody>
      </p:sp>
    </p:spTree>
    <p:extLst>
      <p:ext uri="{BB962C8B-B14F-4D97-AF65-F5344CB8AC3E}">
        <p14:creationId xmlns:p14="http://schemas.microsoft.com/office/powerpoint/2010/main" xmlns="" val="3972321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1F72FEBF-6C52-429C-A1AF-5F9B261D5758}" type="datetimeFigureOut">
              <a:rPr lang="pt-BR" smtClean="0"/>
              <a:pPr/>
              <a:t>08/05/2021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1F0EC89-08F1-474A-90ED-FE7F5825D7CD}" type="slidenum">
              <a:rPr lang="pt-BR" smtClean="0"/>
              <a:pPr/>
              <a:t>‹nº›</a:t>
            </a:fld>
            <a:endParaRPr lang="pt-BR"/>
          </a:p>
        </p:txBody>
      </p:sp>
    </p:spTree>
    <p:extLst>
      <p:ext uri="{BB962C8B-B14F-4D97-AF65-F5344CB8AC3E}">
        <p14:creationId xmlns:p14="http://schemas.microsoft.com/office/powerpoint/2010/main" xmlns="" val="2111592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1F72FEBF-6C52-429C-A1AF-5F9B261D5758}" type="datetimeFigureOut">
              <a:rPr lang="pt-BR" smtClean="0"/>
              <a:pPr/>
              <a:t>08/05/2021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1F0EC89-08F1-474A-90ED-FE7F5825D7CD}" type="slidenum">
              <a:rPr lang="pt-BR" smtClean="0"/>
              <a:pPr/>
              <a:t>‹nº›</a:t>
            </a:fld>
            <a:endParaRPr lang="pt-BR"/>
          </a:p>
        </p:txBody>
      </p:sp>
    </p:spTree>
    <p:extLst>
      <p:ext uri="{BB962C8B-B14F-4D97-AF65-F5344CB8AC3E}">
        <p14:creationId xmlns:p14="http://schemas.microsoft.com/office/powerpoint/2010/main" xmlns="" val="2934650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1F72FEBF-6C52-429C-A1AF-5F9B261D5758}" type="datetimeFigureOut">
              <a:rPr lang="pt-BR" smtClean="0"/>
              <a:pPr/>
              <a:t>08/05/2021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1F0EC89-08F1-474A-90ED-FE7F5825D7CD}" type="slidenum">
              <a:rPr lang="pt-BR" smtClean="0"/>
              <a:pPr/>
              <a:t>‹nº›</a:t>
            </a:fld>
            <a:endParaRPr lang="pt-BR"/>
          </a:p>
        </p:txBody>
      </p:sp>
    </p:spTree>
    <p:extLst>
      <p:ext uri="{BB962C8B-B14F-4D97-AF65-F5344CB8AC3E}">
        <p14:creationId xmlns:p14="http://schemas.microsoft.com/office/powerpoint/2010/main" xmlns="" val="587492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1F72FEBF-6C52-429C-A1AF-5F9B261D5758}" type="datetimeFigureOut">
              <a:rPr lang="pt-BR" smtClean="0"/>
              <a:pPr/>
              <a:t>08/05/2021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1F0EC89-08F1-474A-90ED-FE7F5825D7CD}" type="slidenum">
              <a:rPr lang="pt-BR" smtClean="0"/>
              <a:pPr/>
              <a:t>‹nº›</a:t>
            </a:fld>
            <a:endParaRPr lang="pt-BR"/>
          </a:p>
        </p:txBody>
      </p:sp>
    </p:spTree>
    <p:extLst>
      <p:ext uri="{BB962C8B-B14F-4D97-AF65-F5344CB8AC3E}">
        <p14:creationId xmlns:p14="http://schemas.microsoft.com/office/powerpoint/2010/main" xmlns="" val="557824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1F72FEBF-6C52-429C-A1AF-5F9B261D5758}" type="datetimeFigureOut">
              <a:rPr lang="pt-BR" smtClean="0"/>
              <a:pPr/>
              <a:t>08/05/2021</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B1F0EC89-08F1-474A-90ED-FE7F5825D7CD}" type="slidenum">
              <a:rPr lang="pt-BR" smtClean="0"/>
              <a:pPr/>
              <a:t>‹nº›</a:t>
            </a:fld>
            <a:endParaRPr lang="pt-BR"/>
          </a:p>
        </p:txBody>
      </p:sp>
    </p:spTree>
    <p:extLst>
      <p:ext uri="{BB962C8B-B14F-4D97-AF65-F5344CB8AC3E}">
        <p14:creationId xmlns:p14="http://schemas.microsoft.com/office/powerpoint/2010/main" xmlns="" val="3431802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1F72FEBF-6C52-429C-A1AF-5F9B261D5758}" type="datetimeFigureOut">
              <a:rPr lang="pt-BR" smtClean="0"/>
              <a:pPr/>
              <a:t>08/05/2021</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B1F0EC89-08F1-474A-90ED-FE7F5825D7CD}" type="slidenum">
              <a:rPr lang="pt-BR" smtClean="0"/>
              <a:pPr/>
              <a:t>‹nº›</a:t>
            </a:fld>
            <a:endParaRPr lang="pt-BR"/>
          </a:p>
        </p:txBody>
      </p:sp>
    </p:spTree>
    <p:extLst>
      <p:ext uri="{BB962C8B-B14F-4D97-AF65-F5344CB8AC3E}">
        <p14:creationId xmlns:p14="http://schemas.microsoft.com/office/powerpoint/2010/main" xmlns="" val="94187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2FEBF-6C52-429C-A1AF-5F9B261D5758}" type="datetimeFigureOut">
              <a:rPr lang="pt-BR" smtClean="0"/>
              <a:pPr/>
              <a:t>08/05/2021</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B1F0EC89-08F1-474A-90ED-FE7F5825D7CD}" type="slidenum">
              <a:rPr lang="pt-BR" smtClean="0"/>
              <a:pPr/>
              <a:t>‹nº›</a:t>
            </a:fld>
            <a:endParaRPr lang="pt-BR"/>
          </a:p>
        </p:txBody>
      </p:sp>
    </p:spTree>
    <p:extLst>
      <p:ext uri="{BB962C8B-B14F-4D97-AF65-F5344CB8AC3E}">
        <p14:creationId xmlns:p14="http://schemas.microsoft.com/office/powerpoint/2010/main" xmlns="" val="1407510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1F72FEBF-6C52-429C-A1AF-5F9B261D5758}" type="datetimeFigureOut">
              <a:rPr lang="pt-BR" smtClean="0"/>
              <a:pPr/>
              <a:t>08/05/2021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1F0EC89-08F1-474A-90ED-FE7F5825D7CD}" type="slidenum">
              <a:rPr lang="pt-BR" smtClean="0"/>
              <a:pPr/>
              <a:t>‹nº›</a:t>
            </a:fld>
            <a:endParaRPr lang="pt-BR"/>
          </a:p>
        </p:txBody>
      </p:sp>
    </p:spTree>
    <p:extLst>
      <p:ext uri="{BB962C8B-B14F-4D97-AF65-F5344CB8AC3E}">
        <p14:creationId xmlns:p14="http://schemas.microsoft.com/office/powerpoint/2010/main" xmlns="" val="4040810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1F72FEBF-6C52-429C-A1AF-5F9B261D5758}" type="datetimeFigureOut">
              <a:rPr lang="pt-BR" smtClean="0"/>
              <a:pPr/>
              <a:t>08/05/2021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1F0EC89-08F1-474A-90ED-FE7F5825D7CD}" type="slidenum">
              <a:rPr lang="pt-BR" smtClean="0"/>
              <a:pPr/>
              <a:t>‹nº›</a:t>
            </a:fld>
            <a:endParaRPr lang="pt-BR"/>
          </a:p>
        </p:txBody>
      </p:sp>
    </p:spTree>
    <p:extLst>
      <p:ext uri="{BB962C8B-B14F-4D97-AF65-F5344CB8AC3E}">
        <p14:creationId xmlns:p14="http://schemas.microsoft.com/office/powerpoint/2010/main" xmlns="" val="1647389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2FEBF-6C52-429C-A1AF-5F9B261D5758}" type="datetimeFigureOut">
              <a:rPr lang="pt-BR" smtClean="0"/>
              <a:pPr/>
              <a:t>08/05/2021</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0EC89-08F1-474A-90ED-FE7F5825D7CD}" type="slidenum">
              <a:rPr lang="pt-BR" smtClean="0"/>
              <a:pPr/>
              <a:t>‹nº›</a:t>
            </a:fld>
            <a:endParaRPr lang="pt-BR"/>
          </a:p>
        </p:txBody>
      </p:sp>
    </p:spTree>
    <p:extLst>
      <p:ext uri="{BB962C8B-B14F-4D97-AF65-F5344CB8AC3E}">
        <p14:creationId xmlns:p14="http://schemas.microsoft.com/office/powerpoint/2010/main" xmlns="" val="3928151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media/media1.mp4"/><Relationship Id="rId5" Type="http://schemas.openxmlformats.org/officeDocument/2006/relationships/image" Target="../media/image9.png"/><Relationship Id="rId4" Type="http://schemas.microsoft.com/office/2007/relationships/media" Target="../media/media1.mp4"/></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0">
            <a:extLst>
              <a:ext uri="{FF2B5EF4-FFF2-40B4-BE49-F238E27FC236}">
                <a16:creationId xmlns:a16="http://schemas.microsoft.com/office/drawing/2014/main" xmlns="" id="{526E0BFB-CDF1-4990-8C11-AC849311E0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m 6" descr="Diagrama, Desenho técnico&#10;&#10;Descrição gerada automaticamente">
            <a:extLst>
              <a:ext uri="{FF2B5EF4-FFF2-40B4-BE49-F238E27FC236}">
                <a16:creationId xmlns:a16="http://schemas.microsoft.com/office/drawing/2014/main" xmlns="" id="{C27D196A-786E-4AAB-AA68-390E5800943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218" t="7851" r="48770"/>
          <a:stretch/>
        </p:blipFill>
        <p:spPr>
          <a:xfrm>
            <a:off x="0" y="10"/>
            <a:ext cx="6501383" cy="6857990"/>
          </a:xfrm>
          <a:prstGeom prst="rect">
            <a:avLst/>
          </a:prstGeom>
        </p:spPr>
      </p:pic>
      <p:sp>
        <p:nvSpPr>
          <p:cNvPr id="23" name="Rectangle 22">
            <a:extLst>
              <a:ext uri="{FF2B5EF4-FFF2-40B4-BE49-F238E27FC236}">
                <a16:creationId xmlns:a16="http://schemas.microsoft.com/office/drawing/2014/main" xmlns="" id="{6069A1F8-9BEB-4786-9694-FC48B2D75D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091183" y="0"/>
            <a:ext cx="7052817"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xmlns="" id="{DD21555D-31D0-46D3-8F59-F5D687F0D118}"/>
              </a:ext>
            </a:extLst>
          </p:cNvPr>
          <p:cNvSpPr>
            <a:spLocks noGrp="1"/>
          </p:cNvSpPr>
          <p:nvPr>
            <p:ph type="ctrTitle"/>
          </p:nvPr>
        </p:nvSpPr>
        <p:spPr>
          <a:xfrm>
            <a:off x="5886450" y="1122363"/>
            <a:ext cx="3017520" cy="3204134"/>
          </a:xfrm>
        </p:spPr>
        <p:txBody>
          <a:bodyPr anchor="b">
            <a:normAutofit/>
          </a:bodyPr>
          <a:lstStyle/>
          <a:p>
            <a:r>
              <a:rPr lang="pt-BR" sz="4200" dirty="0"/>
              <a:t>Música Clássica Século XVIII</a:t>
            </a:r>
          </a:p>
        </p:txBody>
      </p:sp>
      <p:sp>
        <p:nvSpPr>
          <p:cNvPr id="3" name="Subtítulo 2">
            <a:extLst>
              <a:ext uri="{FF2B5EF4-FFF2-40B4-BE49-F238E27FC236}">
                <a16:creationId xmlns:a16="http://schemas.microsoft.com/office/drawing/2014/main" xmlns="" id="{998EBC6F-99EA-4E38-8D01-7B64B8F20C1F}"/>
              </a:ext>
            </a:extLst>
          </p:cNvPr>
          <p:cNvSpPr>
            <a:spLocks noGrp="1"/>
          </p:cNvSpPr>
          <p:nvPr>
            <p:ph type="subTitle" idx="1"/>
          </p:nvPr>
        </p:nvSpPr>
        <p:spPr>
          <a:xfrm>
            <a:off x="5886450" y="4872922"/>
            <a:ext cx="3017520" cy="1208141"/>
          </a:xfrm>
        </p:spPr>
        <p:txBody>
          <a:bodyPr>
            <a:normAutofit/>
          </a:bodyPr>
          <a:lstStyle/>
          <a:p>
            <a:pPr algn="r"/>
            <a:r>
              <a:rPr lang="pt-BR" sz="1700" dirty="0"/>
              <a:t>Lúcio Dantas</a:t>
            </a:r>
          </a:p>
        </p:txBody>
      </p:sp>
      <p:sp>
        <p:nvSpPr>
          <p:cNvPr id="25" name="Rectangle 24">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0796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88736" y="4546920"/>
            <a:ext cx="301752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0480654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xmlns="" id="{675FFAD0-2409-47F2-980A-2CF4FFC69B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artitura">
            <a:extLst>
              <a:ext uri="{FF2B5EF4-FFF2-40B4-BE49-F238E27FC236}">
                <a16:creationId xmlns:a16="http://schemas.microsoft.com/office/drawing/2014/main" xmlns="" id="{1A636331-5EBB-4BE7-B1F0-09B91712995E}"/>
              </a:ext>
            </a:extLst>
          </p:cNvPr>
          <p:cNvPicPr>
            <a:picLocks noChangeAspect="1"/>
          </p:cNvPicPr>
          <p:nvPr/>
        </p:nvPicPr>
        <p:blipFill rotWithShape="1">
          <a:blip r:embed="rId2" cstate="print">
            <a:alphaModFix amt="35000"/>
          </a:blip>
          <a:srcRect r="10999" b="-2"/>
          <a:stretch/>
        </p:blipFill>
        <p:spPr>
          <a:xfrm>
            <a:off x="20" y="1"/>
            <a:ext cx="9143980" cy="6858000"/>
          </a:xfrm>
          <a:prstGeom prst="rect">
            <a:avLst/>
          </a:prstGeom>
        </p:spPr>
      </p:pic>
      <p:sp>
        <p:nvSpPr>
          <p:cNvPr id="2" name="Título 1">
            <a:extLst>
              <a:ext uri="{FF2B5EF4-FFF2-40B4-BE49-F238E27FC236}">
                <a16:creationId xmlns:a16="http://schemas.microsoft.com/office/drawing/2014/main" xmlns="" id="{D7C1B437-8F89-4D38-8C80-C5DE248FAD5C}"/>
              </a:ext>
            </a:extLst>
          </p:cNvPr>
          <p:cNvSpPr>
            <a:spLocks noGrp="1"/>
          </p:cNvSpPr>
          <p:nvPr>
            <p:ph type="title"/>
          </p:nvPr>
        </p:nvSpPr>
        <p:spPr>
          <a:xfrm>
            <a:off x="630936" y="426720"/>
            <a:ext cx="7879842" cy="1919141"/>
          </a:xfrm>
        </p:spPr>
        <p:txBody>
          <a:bodyPr anchor="b">
            <a:normAutofit/>
          </a:bodyPr>
          <a:lstStyle/>
          <a:p>
            <a:r>
              <a:rPr lang="pt-BR" sz="5200" dirty="0">
                <a:solidFill>
                  <a:srgbClr val="FFFFFF"/>
                </a:solidFill>
              </a:rPr>
              <a:t>Século das Luzes</a:t>
            </a:r>
            <a:br>
              <a:rPr lang="pt-BR" sz="5200" dirty="0">
                <a:solidFill>
                  <a:srgbClr val="FFFFFF"/>
                </a:solidFill>
              </a:rPr>
            </a:br>
            <a:r>
              <a:rPr lang="pt-BR" sz="5200" dirty="0">
                <a:solidFill>
                  <a:srgbClr val="FFFFFF"/>
                </a:solidFill>
              </a:rPr>
              <a:t>Criança Genial</a:t>
            </a:r>
          </a:p>
        </p:txBody>
      </p:sp>
      <p:sp>
        <p:nvSpPr>
          <p:cNvPr id="30" name="Rectangle 23">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2899927"/>
            <a:ext cx="7838694"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5">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xmlns="" id="{D68F5393-9D27-424A-BF51-3465779FA49A}"/>
              </a:ext>
            </a:extLst>
          </p:cNvPr>
          <p:cNvSpPr>
            <a:spLocks noGrp="1"/>
          </p:cNvSpPr>
          <p:nvPr>
            <p:ph idx="1"/>
          </p:nvPr>
        </p:nvSpPr>
        <p:spPr>
          <a:xfrm>
            <a:off x="630936" y="3218001"/>
            <a:ext cx="7882128" cy="3502442"/>
          </a:xfrm>
        </p:spPr>
        <p:txBody>
          <a:bodyPr>
            <a:normAutofit/>
          </a:bodyPr>
          <a:lstStyle/>
          <a:p>
            <a:pPr algn="just"/>
            <a:r>
              <a:rPr lang="pt-BR" sz="2600" dirty="0" smtClean="0">
                <a:solidFill>
                  <a:srgbClr val="FFFFFF"/>
                </a:solidFill>
              </a:rPr>
              <a:t>O pai de Mozart não tinha a menor ideia de como e o que mais poderia ensinar ao filho, pois este não gastava mais do que 30 minutos para solucionar os problemas mais complexos que o pai lhe oferecia. </a:t>
            </a:r>
            <a:r>
              <a:rPr lang="pt-BR" sz="2600" dirty="0" smtClean="0">
                <a:solidFill>
                  <a:srgbClr val="FFFFFF"/>
                </a:solidFill>
              </a:rPr>
              <a:t>Vaidoso, </a:t>
            </a:r>
            <a:r>
              <a:rPr lang="pt-BR" sz="2600" dirty="0" smtClean="0">
                <a:solidFill>
                  <a:srgbClr val="FFFFFF"/>
                </a:solidFill>
              </a:rPr>
              <a:t>o pai  estremecia diante de tal genialidade, porém não deixou de tirar  dela tudo que pode, aproveitou todo o poder criativo do filho para adquirir uma pequena fortuna.</a:t>
            </a:r>
          </a:p>
          <a:p>
            <a:pPr algn="just"/>
            <a:endParaRPr lang="pt-BR" sz="2600" dirty="0">
              <a:solidFill>
                <a:srgbClr val="FFFFFF"/>
              </a:solidFill>
            </a:endParaRPr>
          </a:p>
        </p:txBody>
      </p:sp>
    </p:spTree>
    <p:extLst>
      <p:ext uri="{BB962C8B-B14F-4D97-AF65-F5344CB8AC3E}">
        <p14:creationId xmlns:p14="http://schemas.microsoft.com/office/powerpoint/2010/main" xmlns="" val="179852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xmlns="" id="{675FFAD0-2409-47F2-980A-2CF4FFC69B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artitura">
            <a:extLst>
              <a:ext uri="{FF2B5EF4-FFF2-40B4-BE49-F238E27FC236}">
                <a16:creationId xmlns:a16="http://schemas.microsoft.com/office/drawing/2014/main" xmlns="" id="{1A636331-5EBB-4BE7-B1F0-09B91712995E}"/>
              </a:ext>
            </a:extLst>
          </p:cNvPr>
          <p:cNvPicPr>
            <a:picLocks noChangeAspect="1"/>
          </p:cNvPicPr>
          <p:nvPr/>
        </p:nvPicPr>
        <p:blipFill rotWithShape="1">
          <a:blip r:embed="rId2" cstate="print">
            <a:alphaModFix amt="35000"/>
          </a:blip>
          <a:srcRect r="10999" b="-2"/>
          <a:stretch/>
        </p:blipFill>
        <p:spPr>
          <a:xfrm>
            <a:off x="20" y="1"/>
            <a:ext cx="9143980" cy="6858000"/>
          </a:xfrm>
          <a:prstGeom prst="rect">
            <a:avLst/>
          </a:prstGeom>
        </p:spPr>
      </p:pic>
      <p:sp>
        <p:nvSpPr>
          <p:cNvPr id="2" name="Título 1">
            <a:extLst>
              <a:ext uri="{FF2B5EF4-FFF2-40B4-BE49-F238E27FC236}">
                <a16:creationId xmlns:a16="http://schemas.microsoft.com/office/drawing/2014/main" xmlns="" id="{D7C1B437-8F89-4D38-8C80-C5DE248FAD5C}"/>
              </a:ext>
            </a:extLst>
          </p:cNvPr>
          <p:cNvSpPr>
            <a:spLocks noGrp="1"/>
          </p:cNvSpPr>
          <p:nvPr>
            <p:ph type="title"/>
          </p:nvPr>
        </p:nvSpPr>
        <p:spPr>
          <a:xfrm>
            <a:off x="630936" y="426720"/>
            <a:ext cx="7879842" cy="1919141"/>
          </a:xfrm>
        </p:spPr>
        <p:txBody>
          <a:bodyPr anchor="b">
            <a:normAutofit/>
          </a:bodyPr>
          <a:lstStyle/>
          <a:p>
            <a:r>
              <a:rPr lang="pt-BR" sz="5200" dirty="0">
                <a:solidFill>
                  <a:srgbClr val="FFFFFF"/>
                </a:solidFill>
              </a:rPr>
              <a:t>Século das Luzes</a:t>
            </a:r>
          </a:p>
        </p:txBody>
      </p:sp>
      <p:sp>
        <p:nvSpPr>
          <p:cNvPr id="30" name="Rectangle 23">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2899927"/>
            <a:ext cx="7838694"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5">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xmlns="" id="{D68F5393-9D27-424A-BF51-3465779FA49A}"/>
              </a:ext>
            </a:extLst>
          </p:cNvPr>
          <p:cNvSpPr>
            <a:spLocks noGrp="1"/>
          </p:cNvSpPr>
          <p:nvPr>
            <p:ph idx="1"/>
          </p:nvPr>
        </p:nvSpPr>
        <p:spPr>
          <a:xfrm>
            <a:off x="630936" y="3218001"/>
            <a:ext cx="7882128" cy="3502442"/>
          </a:xfrm>
        </p:spPr>
        <p:txBody>
          <a:bodyPr>
            <a:normAutofit fontScale="85000" lnSpcReduction="20000"/>
          </a:bodyPr>
          <a:lstStyle/>
          <a:p>
            <a:pPr algn="just"/>
            <a:r>
              <a:rPr lang="pt-BR" sz="2600" dirty="0" smtClean="0">
                <a:solidFill>
                  <a:srgbClr val="FFFFFF"/>
                </a:solidFill>
              </a:rPr>
              <a:t>Mozart levou essa maneira leviana de viver até a sua idade adulta, pois mesmo casado e pai de família,  (foi casado com </a:t>
            </a:r>
            <a:r>
              <a:rPr lang="pt-BR" sz="2600" dirty="0" err="1" smtClean="0">
                <a:solidFill>
                  <a:srgbClr val="FFFFFF"/>
                </a:solidFill>
              </a:rPr>
              <a:t>Constanza</a:t>
            </a:r>
            <a:r>
              <a:rPr lang="pt-BR" sz="2600" dirty="0" smtClean="0">
                <a:solidFill>
                  <a:srgbClr val="FFFFFF"/>
                </a:solidFill>
              </a:rPr>
              <a:t> Weber) com quem  teve dois filhos, Karl Thomas Mozart e Franz </a:t>
            </a:r>
            <a:r>
              <a:rPr lang="pt-BR" sz="2600" dirty="0" err="1" smtClean="0">
                <a:solidFill>
                  <a:srgbClr val="FFFFFF"/>
                </a:solidFill>
              </a:rPr>
              <a:t>Xaver</a:t>
            </a:r>
            <a:r>
              <a:rPr lang="pt-BR" sz="2600" dirty="0" smtClean="0">
                <a:solidFill>
                  <a:srgbClr val="FFFFFF"/>
                </a:solidFill>
              </a:rPr>
              <a:t> Wolfgang Mozart</a:t>
            </a:r>
          </a:p>
          <a:p>
            <a:pPr algn="just"/>
            <a:r>
              <a:rPr lang="pt-BR" sz="2600" dirty="0" smtClean="0">
                <a:solidFill>
                  <a:srgbClr val="FFFFFF"/>
                </a:solidFill>
              </a:rPr>
              <a:t>Ele era absolutamente incapaz de controlar a sua vida financeira, foi “ciceroneado” pelo pai até os 30 anos, quando este veio a falecer.</a:t>
            </a:r>
          </a:p>
          <a:p>
            <a:pPr algn="just"/>
            <a:r>
              <a:rPr lang="pt-BR" sz="2600" dirty="0" err="1" smtClean="0">
                <a:solidFill>
                  <a:srgbClr val="FFFFFF"/>
                </a:solidFill>
              </a:rPr>
              <a:t>Constanza</a:t>
            </a:r>
            <a:r>
              <a:rPr lang="pt-BR" sz="2600" dirty="0" smtClean="0">
                <a:solidFill>
                  <a:srgbClr val="FFFFFF"/>
                </a:solidFill>
              </a:rPr>
              <a:t> era tão imprudente em relação ao dinheiro quanto o próprio Mozart.</a:t>
            </a:r>
          </a:p>
          <a:p>
            <a:pPr algn="just"/>
            <a:r>
              <a:rPr lang="pt-BR" sz="2600" dirty="0" smtClean="0">
                <a:solidFill>
                  <a:srgbClr val="FFFFFF"/>
                </a:solidFill>
              </a:rPr>
              <a:t>Nos últimos anos de vida, Mozart apesar de ter sido extremamente rico no que se refere à criação musical, sofreu muito com a falta de recursos.</a:t>
            </a:r>
            <a:endParaRPr lang="pt-BR" sz="2600" dirty="0">
              <a:solidFill>
                <a:srgbClr val="FFFFFF"/>
              </a:solidFill>
            </a:endParaRPr>
          </a:p>
        </p:txBody>
      </p:sp>
    </p:spTree>
    <p:extLst>
      <p:ext uri="{BB962C8B-B14F-4D97-AF65-F5344CB8AC3E}">
        <p14:creationId xmlns:p14="http://schemas.microsoft.com/office/powerpoint/2010/main" xmlns="" val="7767523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xmlns="" id="{853E2925-9D2F-4436-8D47-E7C1C57032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xmlns="" id="{D1A188E4-F255-43D0-92CC-3CF3D770128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
            <a:ext cx="7227909" cy="1649863"/>
            <a:chOff x="1" y="1"/>
            <a:chExt cx="9637211" cy="1649863"/>
          </a:xfrm>
          <a:effectLst>
            <a:outerShdw blurRad="381000" dist="152400" dir="5400000" algn="t" rotWithShape="0">
              <a:prstClr val="black">
                <a:alpha val="20000"/>
              </a:prstClr>
            </a:outerShdw>
          </a:effectLst>
        </p:grpSpPr>
        <p:sp>
          <p:nvSpPr>
            <p:cNvPr id="86" name="Freeform: Shape 85">
              <a:extLst>
                <a:ext uri="{FF2B5EF4-FFF2-40B4-BE49-F238E27FC236}">
                  <a16:creationId xmlns:a16="http://schemas.microsoft.com/office/drawing/2014/main" xmlns="" id="{C771FCDE-112A-4324-B49A-CA94CBA7E6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Shape 86">
              <a:extLst>
                <a:ext uri="{FF2B5EF4-FFF2-40B4-BE49-F238E27FC236}">
                  <a16:creationId xmlns:a16="http://schemas.microsoft.com/office/drawing/2014/main" xmlns="" id="{AE56EED7-40A9-4EAF-B230-108CC384E3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9" name="Group 88">
            <a:extLst>
              <a:ext uri="{FF2B5EF4-FFF2-40B4-BE49-F238E27FC236}">
                <a16:creationId xmlns:a16="http://schemas.microsoft.com/office/drawing/2014/main" xmlns="" id="{D1EABE02-705D-4B3A-B7DF-634641E1DAC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
            <a:ext cx="7304479" cy="1775939"/>
            <a:chOff x="1" y="1"/>
            <a:chExt cx="9739305" cy="1775939"/>
          </a:xfrm>
        </p:grpSpPr>
        <p:sp>
          <p:nvSpPr>
            <p:cNvPr id="90" name="Freeform: Shape 89">
              <a:extLst>
                <a:ext uri="{FF2B5EF4-FFF2-40B4-BE49-F238E27FC236}">
                  <a16:creationId xmlns:a16="http://schemas.microsoft.com/office/drawing/2014/main" xmlns="" id="{08C4F13C-93EF-478B-A270-CF799F8663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extLst>
                <a:ext uri="{FF2B5EF4-FFF2-40B4-BE49-F238E27FC236}">
                  <a16:creationId xmlns:a16="http://schemas.microsoft.com/office/drawing/2014/main" xmlns="" id="{D1000297-B3F2-4605-9C3B-D7655D6824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blipFill>
              <a:blip r:embed="rId2" cstate="print">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1" name="Imagem 70">
            <a:extLst>
              <a:ext uri="{FF2B5EF4-FFF2-40B4-BE49-F238E27FC236}">
                <a16:creationId xmlns:a16="http://schemas.microsoft.com/office/drawing/2014/main" xmlns="" id="{82099A6E-78AC-4A43-9E20-2B07131F8C0F}"/>
              </a:ext>
            </a:extLst>
          </p:cNvPr>
          <p:cNvPicPr/>
          <p:nvPr/>
        </p:nvPicPr>
        <p:blipFill>
          <a:blip r:embed="rId3" cstate="print"/>
          <a:srcRect/>
          <a:stretch>
            <a:fillRect/>
          </a:stretch>
        </p:blipFill>
        <p:spPr bwMode="auto">
          <a:xfrm>
            <a:off x="6069498" y="2623358"/>
            <a:ext cx="2915478" cy="2097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ítulo 1">
            <a:extLst>
              <a:ext uri="{FF2B5EF4-FFF2-40B4-BE49-F238E27FC236}">
                <a16:creationId xmlns:a16="http://schemas.microsoft.com/office/drawing/2014/main" xmlns="" id="{D7C1B437-8F89-4D38-8C80-C5DE248FAD5C}"/>
              </a:ext>
            </a:extLst>
          </p:cNvPr>
          <p:cNvSpPr>
            <a:spLocks noGrp="1"/>
          </p:cNvSpPr>
          <p:nvPr>
            <p:ph type="title"/>
          </p:nvPr>
        </p:nvSpPr>
        <p:spPr>
          <a:xfrm>
            <a:off x="0" y="-1280237"/>
            <a:ext cx="7889082" cy="2308324"/>
          </a:xfrm>
        </p:spPr>
        <p:txBody>
          <a:bodyPr vert="horz" wrap="square" lIns="91440" tIns="45720" rIns="91440" bIns="45720" rtlCol="0" anchor="b">
            <a:normAutofit/>
          </a:bodyPr>
          <a:lstStyle/>
          <a:p>
            <a:r>
              <a:rPr lang="en-US" sz="6300" kern="1200" dirty="0" err="1">
                <a:solidFill>
                  <a:schemeClr val="bg1"/>
                </a:solidFill>
                <a:latin typeface="+mj-lt"/>
                <a:ea typeface="+mj-ea"/>
                <a:cs typeface="+mj-cs"/>
              </a:rPr>
              <a:t>Século</a:t>
            </a:r>
            <a:r>
              <a:rPr lang="en-US" sz="6300" kern="1200" dirty="0">
                <a:solidFill>
                  <a:schemeClr val="bg1"/>
                </a:solidFill>
                <a:latin typeface="+mj-lt"/>
                <a:ea typeface="+mj-ea"/>
                <a:cs typeface="+mj-cs"/>
              </a:rPr>
              <a:t> das </a:t>
            </a:r>
            <a:r>
              <a:rPr lang="en-US" sz="6300" kern="1200" dirty="0" err="1">
                <a:solidFill>
                  <a:schemeClr val="bg1"/>
                </a:solidFill>
                <a:latin typeface="+mj-lt"/>
                <a:ea typeface="+mj-ea"/>
                <a:cs typeface="+mj-cs"/>
              </a:rPr>
              <a:t>Luzes</a:t>
            </a:r>
            <a:endParaRPr lang="en-US" sz="6300" kern="1200" dirty="0">
              <a:solidFill>
                <a:schemeClr val="bg1"/>
              </a:solidFill>
              <a:latin typeface="+mj-lt"/>
              <a:ea typeface="+mj-ea"/>
              <a:cs typeface="+mj-cs"/>
            </a:endParaRPr>
          </a:p>
        </p:txBody>
      </p:sp>
      <p:pic>
        <p:nvPicPr>
          <p:cNvPr id="72" name="Imagem 71">
            <a:extLst>
              <a:ext uri="{FF2B5EF4-FFF2-40B4-BE49-F238E27FC236}">
                <a16:creationId xmlns:a16="http://schemas.microsoft.com/office/drawing/2014/main" xmlns="" id="{CF338FB5-563B-4938-8B4B-1A1B077C1937}"/>
              </a:ext>
            </a:extLst>
          </p:cNvPr>
          <p:cNvPicPr/>
          <p:nvPr/>
        </p:nvPicPr>
        <p:blipFill>
          <a:blip r:embed="rId4" cstate="print"/>
          <a:srcRect/>
          <a:stretch>
            <a:fillRect/>
          </a:stretch>
        </p:blipFill>
        <p:spPr bwMode="auto">
          <a:xfrm>
            <a:off x="2545059" y="2413158"/>
            <a:ext cx="3335264" cy="26264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4" name="Imagem 73">
            <a:extLst>
              <a:ext uri="{FF2B5EF4-FFF2-40B4-BE49-F238E27FC236}">
                <a16:creationId xmlns:a16="http://schemas.microsoft.com/office/drawing/2014/main" xmlns="" id="{1E34AEAF-6833-429F-9F6C-7EF653B10AAE}"/>
              </a:ext>
            </a:extLst>
          </p:cNvPr>
          <p:cNvPicPr/>
          <p:nvPr/>
        </p:nvPicPr>
        <p:blipFill>
          <a:blip r:embed="rId5" cstate="print"/>
          <a:srcRect/>
          <a:stretch>
            <a:fillRect/>
          </a:stretch>
        </p:blipFill>
        <p:spPr bwMode="auto">
          <a:xfrm>
            <a:off x="192157" y="2413158"/>
            <a:ext cx="2163728" cy="25179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910966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xmlns="" id="{675FFAD0-2409-47F2-980A-2CF4FFC69B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artitura">
            <a:extLst>
              <a:ext uri="{FF2B5EF4-FFF2-40B4-BE49-F238E27FC236}">
                <a16:creationId xmlns:a16="http://schemas.microsoft.com/office/drawing/2014/main" xmlns="" id="{1A636331-5EBB-4BE7-B1F0-09B91712995E}"/>
              </a:ext>
            </a:extLst>
          </p:cNvPr>
          <p:cNvPicPr>
            <a:picLocks noChangeAspect="1"/>
          </p:cNvPicPr>
          <p:nvPr/>
        </p:nvPicPr>
        <p:blipFill rotWithShape="1">
          <a:blip r:embed="rId2" cstate="print">
            <a:alphaModFix amt="35000"/>
          </a:blip>
          <a:srcRect r="10999" b="-2"/>
          <a:stretch/>
        </p:blipFill>
        <p:spPr>
          <a:xfrm>
            <a:off x="20" y="1"/>
            <a:ext cx="9143980" cy="6858000"/>
          </a:xfrm>
          <a:prstGeom prst="rect">
            <a:avLst/>
          </a:prstGeom>
        </p:spPr>
      </p:pic>
      <p:sp>
        <p:nvSpPr>
          <p:cNvPr id="2" name="Título 1">
            <a:extLst>
              <a:ext uri="{FF2B5EF4-FFF2-40B4-BE49-F238E27FC236}">
                <a16:creationId xmlns:a16="http://schemas.microsoft.com/office/drawing/2014/main" xmlns="" id="{D7C1B437-8F89-4D38-8C80-C5DE248FAD5C}"/>
              </a:ext>
            </a:extLst>
          </p:cNvPr>
          <p:cNvSpPr>
            <a:spLocks noGrp="1"/>
          </p:cNvSpPr>
          <p:nvPr>
            <p:ph type="title"/>
          </p:nvPr>
        </p:nvSpPr>
        <p:spPr>
          <a:xfrm>
            <a:off x="630936" y="426720"/>
            <a:ext cx="7879842" cy="1919141"/>
          </a:xfrm>
        </p:spPr>
        <p:txBody>
          <a:bodyPr anchor="b">
            <a:normAutofit/>
          </a:bodyPr>
          <a:lstStyle/>
          <a:p>
            <a:r>
              <a:rPr lang="pt-BR" sz="5200" dirty="0">
                <a:solidFill>
                  <a:srgbClr val="FFFFFF"/>
                </a:solidFill>
              </a:rPr>
              <a:t>Século das Luzes</a:t>
            </a:r>
            <a:br>
              <a:rPr lang="pt-BR" sz="5200" dirty="0">
                <a:solidFill>
                  <a:srgbClr val="FFFFFF"/>
                </a:solidFill>
              </a:rPr>
            </a:br>
            <a:r>
              <a:rPr lang="pt-BR" sz="5200" dirty="0">
                <a:solidFill>
                  <a:srgbClr val="FFFFFF"/>
                </a:solidFill>
              </a:rPr>
              <a:t>Curiosidades</a:t>
            </a:r>
          </a:p>
        </p:txBody>
      </p:sp>
      <p:sp>
        <p:nvSpPr>
          <p:cNvPr id="30" name="Rectangle 23">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2899927"/>
            <a:ext cx="7838694"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5">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xmlns="" id="{D68F5393-9D27-424A-BF51-3465779FA49A}"/>
              </a:ext>
            </a:extLst>
          </p:cNvPr>
          <p:cNvSpPr>
            <a:spLocks noGrp="1"/>
          </p:cNvSpPr>
          <p:nvPr>
            <p:ph idx="1"/>
          </p:nvPr>
        </p:nvSpPr>
        <p:spPr>
          <a:xfrm>
            <a:off x="630936" y="3218001"/>
            <a:ext cx="7882128" cy="3502442"/>
          </a:xfrm>
        </p:spPr>
        <p:txBody>
          <a:bodyPr>
            <a:normAutofit/>
          </a:bodyPr>
          <a:lstStyle/>
          <a:p>
            <a:pPr marL="0" indent="0" algn="just">
              <a:buNone/>
            </a:pPr>
            <a:r>
              <a:rPr lang="pt-BR" sz="2600" dirty="0">
                <a:solidFill>
                  <a:srgbClr val="FFFFFF"/>
                </a:solidFill>
              </a:rPr>
              <a:t>Por ter tido uma vida cheia de viagens, Mozart criou uma maneira de compor só sua: primeiro ele criava a música em sua cabeça, até em seus menores detalhes, enquanto fazia outras coisas como jogar bilhar, ensinar piano, etc. Depois, logo que tinha a oportunidade de sentar-se em frente a uma partitura em branco, escrevia a música que trazia em sua cabeça com tal fervor e rapidez que não houve quem não tivesse ficado impressionado com tamanha força criadora.</a:t>
            </a:r>
          </a:p>
        </p:txBody>
      </p:sp>
    </p:spTree>
    <p:extLst>
      <p:ext uri="{BB962C8B-B14F-4D97-AF65-F5344CB8AC3E}">
        <p14:creationId xmlns:p14="http://schemas.microsoft.com/office/powerpoint/2010/main" xmlns="" val="140422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xmlns="" id="{675FFAD0-2409-47F2-980A-2CF4FFC69B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artitura">
            <a:extLst>
              <a:ext uri="{FF2B5EF4-FFF2-40B4-BE49-F238E27FC236}">
                <a16:creationId xmlns:a16="http://schemas.microsoft.com/office/drawing/2014/main" xmlns="" id="{1A636331-5EBB-4BE7-B1F0-09B91712995E}"/>
              </a:ext>
            </a:extLst>
          </p:cNvPr>
          <p:cNvPicPr>
            <a:picLocks noChangeAspect="1"/>
          </p:cNvPicPr>
          <p:nvPr/>
        </p:nvPicPr>
        <p:blipFill rotWithShape="1">
          <a:blip r:embed="rId2" cstate="print">
            <a:alphaModFix amt="35000"/>
          </a:blip>
          <a:srcRect r="10999" b="-2"/>
          <a:stretch/>
        </p:blipFill>
        <p:spPr>
          <a:xfrm>
            <a:off x="20" y="1"/>
            <a:ext cx="9143980" cy="6858000"/>
          </a:xfrm>
          <a:prstGeom prst="rect">
            <a:avLst/>
          </a:prstGeom>
        </p:spPr>
      </p:pic>
      <p:sp>
        <p:nvSpPr>
          <p:cNvPr id="2" name="Título 1">
            <a:extLst>
              <a:ext uri="{FF2B5EF4-FFF2-40B4-BE49-F238E27FC236}">
                <a16:creationId xmlns:a16="http://schemas.microsoft.com/office/drawing/2014/main" xmlns="" id="{D7C1B437-8F89-4D38-8C80-C5DE248FAD5C}"/>
              </a:ext>
            </a:extLst>
          </p:cNvPr>
          <p:cNvSpPr>
            <a:spLocks noGrp="1"/>
          </p:cNvSpPr>
          <p:nvPr>
            <p:ph type="title"/>
          </p:nvPr>
        </p:nvSpPr>
        <p:spPr>
          <a:xfrm>
            <a:off x="630936" y="426720"/>
            <a:ext cx="7879842" cy="1919141"/>
          </a:xfrm>
        </p:spPr>
        <p:txBody>
          <a:bodyPr anchor="b">
            <a:normAutofit/>
          </a:bodyPr>
          <a:lstStyle/>
          <a:p>
            <a:r>
              <a:rPr lang="pt-BR" sz="5200" dirty="0">
                <a:solidFill>
                  <a:srgbClr val="FFFFFF"/>
                </a:solidFill>
              </a:rPr>
              <a:t>Século das Luzes</a:t>
            </a:r>
            <a:br>
              <a:rPr lang="pt-BR" sz="5200" dirty="0">
                <a:solidFill>
                  <a:srgbClr val="FFFFFF"/>
                </a:solidFill>
              </a:rPr>
            </a:br>
            <a:r>
              <a:rPr lang="pt-BR" sz="5200" dirty="0">
                <a:solidFill>
                  <a:srgbClr val="FFFFFF"/>
                </a:solidFill>
              </a:rPr>
              <a:t>Curiosidades</a:t>
            </a:r>
          </a:p>
        </p:txBody>
      </p:sp>
      <p:sp>
        <p:nvSpPr>
          <p:cNvPr id="30" name="Rectangle 23">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2899927"/>
            <a:ext cx="7838694"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5">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xmlns="" id="{D68F5393-9D27-424A-BF51-3465779FA49A}"/>
              </a:ext>
            </a:extLst>
          </p:cNvPr>
          <p:cNvSpPr>
            <a:spLocks noGrp="1"/>
          </p:cNvSpPr>
          <p:nvPr>
            <p:ph idx="1"/>
          </p:nvPr>
        </p:nvSpPr>
        <p:spPr>
          <a:xfrm>
            <a:off x="630936" y="3218001"/>
            <a:ext cx="7882128" cy="3502442"/>
          </a:xfrm>
        </p:spPr>
        <p:txBody>
          <a:bodyPr>
            <a:normAutofit/>
          </a:bodyPr>
          <a:lstStyle/>
          <a:p>
            <a:pPr marL="0" indent="0" algn="just">
              <a:buNone/>
            </a:pPr>
            <a:r>
              <a:rPr lang="pt-BR" sz="2600" dirty="0" smtClean="0">
                <a:solidFill>
                  <a:srgbClr val="FFFFFF"/>
                </a:solidFill>
              </a:rPr>
              <a:t>Mozart, a respeito de sua criação musical, sempre se viu como um grande compositor de óperas. Suas criações operísticas, como Don Giovane e a flauta mágica, eram suas obras favoritas.  Seu instrumento </a:t>
            </a:r>
            <a:r>
              <a:rPr lang="pt-BR" sz="2600" dirty="0" smtClean="0">
                <a:solidFill>
                  <a:srgbClr val="FFFFFF"/>
                </a:solidFill>
              </a:rPr>
              <a:t>preferido </a:t>
            </a:r>
            <a:r>
              <a:rPr lang="pt-BR" sz="2600" dirty="0" smtClean="0">
                <a:solidFill>
                  <a:srgbClr val="FFFFFF"/>
                </a:solidFill>
              </a:rPr>
              <a:t>era a viola, que ele tocava admiravelmente em música de câmara com os seu amigos, entre os quais, Haydn.</a:t>
            </a:r>
          </a:p>
          <a:p>
            <a:pPr marL="0" indent="0" algn="just">
              <a:buNone/>
            </a:pPr>
            <a:endParaRPr lang="pt-BR" sz="2600" dirty="0">
              <a:solidFill>
                <a:srgbClr val="FFFFFF"/>
              </a:solidFill>
            </a:endParaRPr>
          </a:p>
        </p:txBody>
      </p:sp>
    </p:spTree>
    <p:extLst>
      <p:ext uri="{BB962C8B-B14F-4D97-AF65-F5344CB8AC3E}">
        <p14:creationId xmlns:p14="http://schemas.microsoft.com/office/powerpoint/2010/main" xmlns="" val="140422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xmlns="" id="{675FFAD0-2409-47F2-980A-2CF4FFC69B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artitura">
            <a:extLst>
              <a:ext uri="{FF2B5EF4-FFF2-40B4-BE49-F238E27FC236}">
                <a16:creationId xmlns:a16="http://schemas.microsoft.com/office/drawing/2014/main" xmlns="" id="{1A636331-5EBB-4BE7-B1F0-09B91712995E}"/>
              </a:ext>
            </a:extLst>
          </p:cNvPr>
          <p:cNvPicPr>
            <a:picLocks noChangeAspect="1"/>
          </p:cNvPicPr>
          <p:nvPr/>
        </p:nvPicPr>
        <p:blipFill rotWithShape="1">
          <a:blip r:embed="rId2" cstate="print">
            <a:alphaModFix amt="35000"/>
          </a:blip>
          <a:srcRect r="10999" b="-2"/>
          <a:stretch/>
        </p:blipFill>
        <p:spPr>
          <a:xfrm>
            <a:off x="20" y="1"/>
            <a:ext cx="9143980" cy="6858000"/>
          </a:xfrm>
          <a:prstGeom prst="rect">
            <a:avLst/>
          </a:prstGeom>
        </p:spPr>
      </p:pic>
      <p:sp>
        <p:nvSpPr>
          <p:cNvPr id="2" name="Título 1">
            <a:extLst>
              <a:ext uri="{FF2B5EF4-FFF2-40B4-BE49-F238E27FC236}">
                <a16:creationId xmlns:a16="http://schemas.microsoft.com/office/drawing/2014/main" xmlns="" id="{D7C1B437-8F89-4D38-8C80-C5DE248FAD5C}"/>
              </a:ext>
            </a:extLst>
          </p:cNvPr>
          <p:cNvSpPr>
            <a:spLocks noGrp="1"/>
          </p:cNvSpPr>
          <p:nvPr>
            <p:ph type="title"/>
          </p:nvPr>
        </p:nvSpPr>
        <p:spPr>
          <a:xfrm>
            <a:off x="630936" y="426720"/>
            <a:ext cx="7879842" cy="1919141"/>
          </a:xfrm>
        </p:spPr>
        <p:txBody>
          <a:bodyPr anchor="b">
            <a:normAutofit/>
          </a:bodyPr>
          <a:lstStyle/>
          <a:p>
            <a:r>
              <a:rPr lang="pt-BR" sz="5200" dirty="0">
                <a:solidFill>
                  <a:srgbClr val="FFFFFF"/>
                </a:solidFill>
              </a:rPr>
              <a:t>Século das Luzes</a:t>
            </a:r>
            <a:br>
              <a:rPr lang="pt-BR" sz="5200" dirty="0">
                <a:solidFill>
                  <a:srgbClr val="FFFFFF"/>
                </a:solidFill>
              </a:rPr>
            </a:br>
            <a:r>
              <a:rPr lang="pt-BR" sz="5200" dirty="0">
                <a:solidFill>
                  <a:srgbClr val="FFFFFF"/>
                </a:solidFill>
              </a:rPr>
              <a:t>Obras</a:t>
            </a:r>
          </a:p>
        </p:txBody>
      </p:sp>
      <p:sp>
        <p:nvSpPr>
          <p:cNvPr id="30" name="Rectangle 23">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2899927"/>
            <a:ext cx="7838694"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5">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xmlns="" id="{D68F5393-9D27-424A-BF51-3465779FA49A}"/>
              </a:ext>
            </a:extLst>
          </p:cNvPr>
          <p:cNvSpPr>
            <a:spLocks noGrp="1"/>
          </p:cNvSpPr>
          <p:nvPr>
            <p:ph idx="1"/>
          </p:nvPr>
        </p:nvSpPr>
        <p:spPr>
          <a:xfrm>
            <a:off x="630936" y="3218001"/>
            <a:ext cx="7882128" cy="3502442"/>
          </a:xfrm>
        </p:spPr>
        <p:txBody>
          <a:bodyPr>
            <a:normAutofit fontScale="92500" lnSpcReduction="10000"/>
          </a:bodyPr>
          <a:lstStyle/>
          <a:p>
            <a:pPr marL="0" indent="0" algn="just">
              <a:buNone/>
            </a:pPr>
            <a:r>
              <a:rPr lang="pt-BR" sz="2600" dirty="0">
                <a:solidFill>
                  <a:srgbClr val="FFFFFF"/>
                </a:solidFill>
              </a:rPr>
              <a:t>Entre as obras de Mozart estão 41 sinfonias; 27 concertos para piano; cinco concertos para violino; quatro concertos para trompas; um concerto para flauta; um para oboé; um para clarineta; um para fagote; uma sinfonia concertante para violino, viola e orquestra; sinfonia concertante para quatro instrumentos de sopro e orquestra; um concerto para dois pianos; um concerto para três pianos; um concerto para flauta e harpa; </a:t>
            </a:r>
            <a:r>
              <a:rPr lang="pt-BR" sz="2600" dirty="0" err="1">
                <a:solidFill>
                  <a:srgbClr val="FFFFFF"/>
                </a:solidFill>
              </a:rPr>
              <a:t>concertone</a:t>
            </a:r>
            <a:r>
              <a:rPr lang="pt-BR" sz="2600" dirty="0">
                <a:solidFill>
                  <a:srgbClr val="FFFFFF"/>
                </a:solidFill>
              </a:rPr>
              <a:t> para dois violinos; 17 divertimentos, treze serenatas, mais de cem minuetos, </a:t>
            </a:r>
            <a:r>
              <a:rPr lang="pt-BR" sz="2600" dirty="0" err="1">
                <a:solidFill>
                  <a:srgbClr val="FFFFFF"/>
                </a:solidFill>
              </a:rPr>
              <a:t>gavotas</a:t>
            </a:r>
            <a:r>
              <a:rPr lang="pt-BR" sz="2600" dirty="0">
                <a:solidFill>
                  <a:srgbClr val="FFFFFF"/>
                </a:solidFill>
              </a:rPr>
              <a:t>, marchas e outras peças para dança, frequentemente agrupadas em conjuntos de seis.</a:t>
            </a:r>
          </a:p>
        </p:txBody>
      </p:sp>
    </p:spTree>
    <p:extLst>
      <p:ext uri="{BB962C8B-B14F-4D97-AF65-F5344CB8AC3E}">
        <p14:creationId xmlns:p14="http://schemas.microsoft.com/office/powerpoint/2010/main" xmlns="" val="1861037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xmlns="" id="{675FFAD0-2409-47F2-980A-2CF4FFC69B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artitura">
            <a:extLst>
              <a:ext uri="{FF2B5EF4-FFF2-40B4-BE49-F238E27FC236}">
                <a16:creationId xmlns:a16="http://schemas.microsoft.com/office/drawing/2014/main" xmlns="" id="{1A636331-5EBB-4BE7-B1F0-09B91712995E}"/>
              </a:ext>
            </a:extLst>
          </p:cNvPr>
          <p:cNvPicPr>
            <a:picLocks noChangeAspect="1"/>
          </p:cNvPicPr>
          <p:nvPr/>
        </p:nvPicPr>
        <p:blipFill rotWithShape="1">
          <a:blip r:embed="rId2" cstate="print">
            <a:alphaModFix amt="35000"/>
          </a:blip>
          <a:srcRect r="10999" b="-2"/>
          <a:stretch/>
        </p:blipFill>
        <p:spPr>
          <a:xfrm>
            <a:off x="20" y="1"/>
            <a:ext cx="9143980" cy="6858000"/>
          </a:xfrm>
          <a:prstGeom prst="rect">
            <a:avLst/>
          </a:prstGeom>
        </p:spPr>
      </p:pic>
      <p:sp>
        <p:nvSpPr>
          <p:cNvPr id="2" name="Título 1">
            <a:extLst>
              <a:ext uri="{FF2B5EF4-FFF2-40B4-BE49-F238E27FC236}">
                <a16:creationId xmlns:a16="http://schemas.microsoft.com/office/drawing/2014/main" xmlns="" id="{D7C1B437-8F89-4D38-8C80-C5DE248FAD5C}"/>
              </a:ext>
            </a:extLst>
          </p:cNvPr>
          <p:cNvSpPr>
            <a:spLocks noGrp="1"/>
          </p:cNvSpPr>
          <p:nvPr>
            <p:ph type="title"/>
          </p:nvPr>
        </p:nvSpPr>
        <p:spPr>
          <a:xfrm>
            <a:off x="630936" y="426720"/>
            <a:ext cx="7879842" cy="1919141"/>
          </a:xfrm>
        </p:spPr>
        <p:txBody>
          <a:bodyPr anchor="b">
            <a:normAutofit/>
          </a:bodyPr>
          <a:lstStyle/>
          <a:p>
            <a:r>
              <a:rPr lang="pt-BR" sz="5200" dirty="0">
                <a:solidFill>
                  <a:srgbClr val="FFFFFF"/>
                </a:solidFill>
              </a:rPr>
              <a:t>Século das Luzes</a:t>
            </a:r>
            <a:br>
              <a:rPr lang="pt-BR" sz="5200" dirty="0">
                <a:solidFill>
                  <a:srgbClr val="FFFFFF"/>
                </a:solidFill>
              </a:rPr>
            </a:br>
            <a:r>
              <a:rPr lang="pt-BR" sz="5200" dirty="0">
                <a:solidFill>
                  <a:srgbClr val="FFFFFF"/>
                </a:solidFill>
              </a:rPr>
              <a:t>Obras</a:t>
            </a:r>
          </a:p>
        </p:txBody>
      </p:sp>
      <p:sp>
        <p:nvSpPr>
          <p:cNvPr id="30" name="Rectangle 23">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2899927"/>
            <a:ext cx="7838694"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5">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xmlns="" id="{D68F5393-9D27-424A-BF51-3465779FA49A}"/>
              </a:ext>
            </a:extLst>
          </p:cNvPr>
          <p:cNvSpPr>
            <a:spLocks noGrp="1"/>
          </p:cNvSpPr>
          <p:nvPr>
            <p:ph idx="1"/>
          </p:nvPr>
        </p:nvSpPr>
        <p:spPr>
          <a:xfrm>
            <a:off x="630936" y="3218001"/>
            <a:ext cx="7882128" cy="3502442"/>
          </a:xfrm>
        </p:spPr>
        <p:txBody>
          <a:bodyPr>
            <a:normAutofit/>
          </a:bodyPr>
          <a:lstStyle/>
          <a:p>
            <a:pPr marL="0" indent="0" algn="just">
              <a:buNone/>
            </a:pPr>
            <a:r>
              <a:rPr lang="pt-BR" sz="2600" dirty="0">
                <a:solidFill>
                  <a:srgbClr val="FFFFFF"/>
                </a:solidFill>
              </a:rPr>
              <a:t>Da música vocal composta por Mozart, fazem parte 19 missas (incluindo o </a:t>
            </a:r>
            <a:r>
              <a:rPr lang="pt-BR" sz="2600" dirty="0" err="1">
                <a:solidFill>
                  <a:srgbClr val="FFFFFF"/>
                </a:solidFill>
              </a:rPr>
              <a:t>Requiem</a:t>
            </a:r>
            <a:r>
              <a:rPr lang="pt-BR" sz="2600" dirty="0">
                <a:solidFill>
                  <a:srgbClr val="FFFFFF"/>
                </a:solidFill>
              </a:rPr>
              <a:t>); 4 cantatas; vésperas e uma dezena de obras corais e orquestrais menores; 24 óperas e outras obras para o palco (incluindo, "</a:t>
            </a:r>
            <a:r>
              <a:rPr lang="pt-BR" sz="2600" dirty="0" err="1">
                <a:solidFill>
                  <a:srgbClr val="FFFFFF"/>
                </a:solidFill>
              </a:rPr>
              <a:t>Idomeneo</a:t>
            </a:r>
            <a:r>
              <a:rPr lang="pt-BR" sz="2600" dirty="0">
                <a:solidFill>
                  <a:srgbClr val="FFFFFF"/>
                </a:solidFill>
              </a:rPr>
              <a:t>", "O Rapto do Serralho", "As Bodas de Fígaro", "Cosi Fan </a:t>
            </a:r>
            <a:r>
              <a:rPr lang="pt-BR" sz="2600" dirty="0" err="1">
                <a:solidFill>
                  <a:srgbClr val="FFFFFF"/>
                </a:solidFill>
              </a:rPr>
              <a:t>Tutte</a:t>
            </a:r>
            <a:r>
              <a:rPr lang="pt-BR" sz="2600" dirty="0">
                <a:solidFill>
                  <a:srgbClr val="FFFFFF"/>
                </a:solidFill>
              </a:rPr>
              <a:t>", "Don Giovanni" e "A Flauta Mágica"); 12 árias de concerto, a cantata Exultante, </a:t>
            </a:r>
            <a:r>
              <a:rPr lang="pt-BR" sz="2600" dirty="0" err="1">
                <a:solidFill>
                  <a:srgbClr val="FFFFFF"/>
                </a:solidFill>
              </a:rPr>
              <a:t>Jubilate</a:t>
            </a:r>
            <a:r>
              <a:rPr lang="pt-BR" sz="2600" dirty="0">
                <a:solidFill>
                  <a:srgbClr val="FFFFFF"/>
                </a:solidFill>
              </a:rPr>
              <a:t> e um punhado de peças menores para voz solista e orquestra; 50 canções para voz e piano.</a:t>
            </a:r>
          </a:p>
        </p:txBody>
      </p:sp>
    </p:spTree>
    <p:extLst>
      <p:ext uri="{BB962C8B-B14F-4D97-AF65-F5344CB8AC3E}">
        <p14:creationId xmlns:p14="http://schemas.microsoft.com/office/powerpoint/2010/main" xmlns="" val="3474911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xmlns="" id="{675FFAD0-2409-47F2-980A-2CF4FFC69B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artitura">
            <a:extLst>
              <a:ext uri="{FF2B5EF4-FFF2-40B4-BE49-F238E27FC236}">
                <a16:creationId xmlns:a16="http://schemas.microsoft.com/office/drawing/2014/main" xmlns="" id="{1A636331-5EBB-4BE7-B1F0-09B91712995E}"/>
              </a:ext>
            </a:extLst>
          </p:cNvPr>
          <p:cNvPicPr>
            <a:picLocks noChangeAspect="1"/>
          </p:cNvPicPr>
          <p:nvPr/>
        </p:nvPicPr>
        <p:blipFill rotWithShape="1">
          <a:blip r:embed="rId2" cstate="print">
            <a:alphaModFix amt="35000"/>
          </a:blip>
          <a:srcRect r="10999" b="-2"/>
          <a:stretch/>
        </p:blipFill>
        <p:spPr>
          <a:xfrm>
            <a:off x="20" y="1"/>
            <a:ext cx="9143980" cy="6858000"/>
          </a:xfrm>
          <a:prstGeom prst="rect">
            <a:avLst/>
          </a:prstGeom>
        </p:spPr>
      </p:pic>
      <p:sp>
        <p:nvSpPr>
          <p:cNvPr id="2" name="Título 1">
            <a:extLst>
              <a:ext uri="{FF2B5EF4-FFF2-40B4-BE49-F238E27FC236}">
                <a16:creationId xmlns:a16="http://schemas.microsoft.com/office/drawing/2014/main" xmlns="" id="{D7C1B437-8F89-4D38-8C80-C5DE248FAD5C}"/>
              </a:ext>
            </a:extLst>
          </p:cNvPr>
          <p:cNvSpPr>
            <a:spLocks noGrp="1"/>
          </p:cNvSpPr>
          <p:nvPr>
            <p:ph type="title"/>
          </p:nvPr>
        </p:nvSpPr>
        <p:spPr>
          <a:xfrm>
            <a:off x="630936" y="426720"/>
            <a:ext cx="7879842" cy="1919141"/>
          </a:xfrm>
        </p:spPr>
        <p:txBody>
          <a:bodyPr anchor="b">
            <a:normAutofit/>
          </a:bodyPr>
          <a:lstStyle/>
          <a:p>
            <a:r>
              <a:rPr lang="pt-BR" sz="5200" dirty="0">
                <a:solidFill>
                  <a:srgbClr val="FFFFFF"/>
                </a:solidFill>
              </a:rPr>
              <a:t>Século das Luzes</a:t>
            </a:r>
            <a:br>
              <a:rPr lang="pt-BR" sz="5200" dirty="0">
                <a:solidFill>
                  <a:srgbClr val="FFFFFF"/>
                </a:solidFill>
              </a:rPr>
            </a:br>
            <a:r>
              <a:rPr lang="pt-BR" sz="5200" dirty="0">
                <a:solidFill>
                  <a:srgbClr val="FFFFFF"/>
                </a:solidFill>
              </a:rPr>
              <a:t>Obras</a:t>
            </a:r>
          </a:p>
        </p:txBody>
      </p:sp>
      <p:sp>
        <p:nvSpPr>
          <p:cNvPr id="30" name="Rectangle 23">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2899927"/>
            <a:ext cx="7838694"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5">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xmlns="" id="{D68F5393-9D27-424A-BF51-3465779FA49A}"/>
              </a:ext>
            </a:extLst>
          </p:cNvPr>
          <p:cNvSpPr>
            <a:spLocks noGrp="1"/>
          </p:cNvSpPr>
          <p:nvPr>
            <p:ph idx="1"/>
          </p:nvPr>
        </p:nvSpPr>
        <p:spPr>
          <a:xfrm>
            <a:off x="630936" y="3218001"/>
            <a:ext cx="7882128" cy="3502442"/>
          </a:xfrm>
        </p:spPr>
        <p:txBody>
          <a:bodyPr>
            <a:normAutofit lnSpcReduction="10000"/>
          </a:bodyPr>
          <a:lstStyle/>
          <a:p>
            <a:pPr marL="0" indent="0" algn="just">
              <a:buNone/>
            </a:pPr>
            <a:r>
              <a:rPr lang="pt-BR" sz="2600" dirty="0" smtClean="0">
                <a:solidFill>
                  <a:srgbClr val="FFFFFF"/>
                </a:solidFill>
              </a:rPr>
              <a:t>“Definir Mozart é impossível, mas é justo dizer que sua música é a coleção de trabalhos mais gloriosa já criada por um homem”, afirma o Maestro musicólogo Americano David Palmer. “Ele alcança a perfeição em todas as formas musicais. Suas sinfonias foram agraciadas com a mais fina emoção, todos os grandes compositores foram criados sobre as base deixadas por ele, apesar de ter um talento inato,  ele não chegou ao estrelato por uma dádiva celestial, mas sim com altas doses de trabalho e estudo”.</a:t>
            </a:r>
          </a:p>
          <a:p>
            <a:pPr marL="0" indent="0" algn="just">
              <a:buNone/>
            </a:pPr>
            <a:endParaRPr lang="pt-BR" sz="2600" dirty="0" smtClean="0">
              <a:solidFill>
                <a:srgbClr val="FFFFFF"/>
              </a:solidFill>
            </a:endParaRPr>
          </a:p>
        </p:txBody>
      </p:sp>
    </p:spTree>
    <p:extLst>
      <p:ext uri="{BB962C8B-B14F-4D97-AF65-F5344CB8AC3E}">
        <p14:creationId xmlns:p14="http://schemas.microsoft.com/office/powerpoint/2010/main" xmlns="" val="3474911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xmlns="" id="{82A5F716-98EF-42EF-A471-87C6DFDCC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8" name="Freeform: Shape 37">
            <a:extLst>
              <a:ext uri="{FF2B5EF4-FFF2-40B4-BE49-F238E27FC236}">
                <a16:creationId xmlns:a16="http://schemas.microsoft.com/office/drawing/2014/main" xmlns="" id="{B87687D8-4EF1-4EF2-BF7E-74BB4A3D18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931529">
            <a:off x="1630437" y="2300932"/>
            <a:ext cx="331406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3" name="Imagem 12" descr="Homem de camisa vermelha&#10;&#10;Descrição gerada automaticamente com confiança baixa">
            <a:extLst>
              <a:ext uri="{FF2B5EF4-FFF2-40B4-BE49-F238E27FC236}">
                <a16:creationId xmlns:a16="http://schemas.microsoft.com/office/drawing/2014/main" xmlns="" id="{71613B93-B6B1-42E4-93D3-213A507D06D1}"/>
              </a:ext>
            </a:extLst>
          </p:cNvPr>
          <p:cNvPicPr/>
          <p:nvPr/>
        </p:nvPicPr>
        <p:blipFill rotWithShape="1">
          <a:blip r:embed="rId2" cstate="print"/>
          <a:srcRect t="3366" r="1" b="24930"/>
          <a:stretch/>
        </p:blipFill>
        <p:spPr bwMode="auto">
          <a:xfrm>
            <a:off x="1765933" y="544297"/>
            <a:ext cx="5821443"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p:spPr>
      </p:pic>
    </p:spTree>
    <p:extLst>
      <p:ext uri="{BB962C8B-B14F-4D97-AF65-F5344CB8AC3E}">
        <p14:creationId xmlns:p14="http://schemas.microsoft.com/office/powerpoint/2010/main" xmlns="" val="2994454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xmlns="" id="{675FFAD0-2409-47F2-980A-2CF4FFC69B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artitura">
            <a:extLst>
              <a:ext uri="{FF2B5EF4-FFF2-40B4-BE49-F238E27FC236}">
                <a16:creationId xmlns:a16="http://schemas.microsoft.com/office/drawing/2014/main" xmlns="" id="{1A636331-5EBB-4BE7-B1F0-09B91712995E}"/>
              </a:ext>
            </a:extLst>
          </p:cNvPr>
          <p:cNvPicPr>
            <a:picLocks noChangeAspect="1"/>
          </p:cNvPicPr>
          <p:nvPr/>
        </p:nvPicPr>
        <p:blipFill rotWithShape="1">
          <a:blip r:embed="rId2" cstate="print">
            <a:alphaModFix amt="35000"/>
          </a:blip>
          <a:srcRect r="10999" b="-2"/>
          <a:stretch/>
        </p:blipFill>
        <p:spPr>
          <a:xfrm>
            <a:off x="20" y="1"/>
            <a:ext cx="9143980" cy="6858000"/>
          </a:xfrm>
          <a:prstGeom prst="rect">
            <a:avLst/>
          </a:prstGeom>
        </p:spPr>
      </p:pic>
      <p:sp>
        <p:nvSpPr>
          <p:cNvPr id="2" name="Título 1">
            <a:extLst>
              <a:ext uri="{FF2B5EF4-FFF2-40B4-BE49-F238E27FC236}">
                <a16:creationId xmlns:a16="http://schemas.microsoft.com/office/drawing/2014/main" xmlns="" id="{D7C1B437-8F89-4D38-8C80-C5DE248FAD5C}"/>
              </a:ext>
            </a:extLst>
          </p:cNvPr>
          <p:cNvSpPr>
            <a:spLocks noGrp="1"/>
          </p:cNvSpPr>
          <p:nvPr>
            <p:ph type="title"/>
          </p:nvPr>
        </p:nvSpPr>
        <p:spPr>
          <a:xfrm>
            <a:off x="630936" y="426720"/>
            <a:ext cx="7879842" cy="1919141"/>
          </a:xfrm>
        </p:spPr>
        <p:txBody>
          <a:bodyPr anchor="b">
            <a:normAutofit/>
          </a:bodyPr>
          <a:lstStyle/>
          <a:p>
            <a:r>
              <a:rPr lang="pt-BR" sz="5200" dirty="0">
                <a:solidFill>
                  <a:srgbClr val="FFFFFF"/>
                </a:solidFill>
              </a:rPr>
              <a:t>Século das Luzes</a:t>
            </a:r>
          </a:p>
        </p:txBody>
      </p:sp>
      <p:sp>
        <p:nvSpPr>
          <p:cNvPr id="30" name="Rectangle 23">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2899927"/>
            <a:ext cx="7838694"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5">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xmlns="" id="{D68F5393-9D27-424A-BF51-3465779FA49A}"/>
              </a:ext>
            </a:extLst>
          </p:cNvPr>
          <p:cNvSpPr>
            <a:spLocks noGrp="1"/>
          </p:cNvSpPr>
          <p:nvPr>
            <p:ph idx="1"/>
          </p:nvPr>
        </p:nvSpPr>
        <p:spPr>
          <a:xfrm>
            <a:off x="630936" y="2978727"/>
            <a:ext cx="7751064" cy="3741716"/>
          </a:xfrm>
        </p:spPr>
        <p:txBody>
          <a:bodyPr>
            <a:normAutofit fontScale="55000" lnSpcReduction="20000"/>
          </a:bodyPr>
          <a:lstStyle/>
          <a:p>
            <a:pPr algn="just"/>
            <a:r>
              <a:rPr lang="pt-BR" sz="2600" dirty="0">
                <a:solidFill>
                  <a:srgbClr val="FFFFFF"/>
                </a:solidFill>
              </a:rPr>
              <a:t>1762: viagem à Munique iniciou um longo período de viagens junto ao pai;</a:t>
            </a:r>
          </a:p>
          <a:p>
            <a:pPr algn="just"/>
            <a:r>
              <a:rPr lang="pt-BR" sz="2600" dirty="0">
                <a:solidFill>
                  <a:srgbClr val="FFFFFF"/>
                </a:solidFill>
              </a:rPr>
              <a:t>1764: aos oito anos compôs sua primeira sinfonia (Sinfonia nº 1 em </a:t>
            </a:r>
            <a:r>
              <a:rPr lang="pt-BR" sz="2600" dirty="0" err="1">
                <a:solidFill>
                  <a:srgbClr val="FFFFFF"/>
                </a:solidFill>
              </a:rPr>
              <a:t>Eb</a:t>
            </a:r>
            <a:r>
              <a:rPr lang="pt-BR" sz="2600" dirty="0">
                <a:solidFill>
                  <a:srgbClr val="FFFFFF"/>
                </a:solidFill>
              </a:rPr>
              <a:t> maior K16);</a:t>
            </a:r>
          </a:p>
          <a:p>
            <a:pPr algn="just"/>
            <a:r>
              <a:rPr lang="pt-BR" sz="2600" dirty="0">
                <a:solidFill>
                  <a:srgbClr val="FFFFFF"/>
                </a:solidFill>
              </a:rPr>
              <a:t>1767: aos onze anos iniciou sua produção lírica com o oratório “O dever do primeiro mandamento”;</a:t>
            </a:r>
          </a:p>
          <a:p>
            <a:pPr algn="just"/>
            <a:r>
              <a:rPr lang="pt-BR" sz="2600" dirty="0">
                <a:solidFill>
                  <a:srgbClr val="FFFFFF"/>
                </a:solidFill>
              </a:rPr>
              <a:t>1772: foi admitido em um cargo menor no corpo musical de Salzburgo;</a:t>
            </a:r>
          </a:p>
          <a:p>
            <a:pPr algn="just"/>
            <a:r>
              <a:rPr lang="pt-BR" sz="2600" dirty="0">
                <a:solidFill>
                  <a:srgbClr val="FFFFFF"/>
                </a:solidFill>
              </a:rPr>
              <a:t>1777: em Mannheim, iniciou um caso com </a:t>
            </a:r>
            <a:r>
              <a:rPr lang="pt-BR" sz="2600" dirty="0" err="1">
                <a:solidFill>
                  <a:srgbClr val="FFFFFF"/>
                </a:solidFill>
              </a:rPr>
              <a:t>Aloysia</a:t>
            </a:r>
            <a:r>
              <a:rPr lang="pt-BR" sz="2600" dirty="0">
                <a:solidFill>
                  <a:srgbClr val="FFFFFF"/>
                </a:solidFill>
              </a:rPr>
              <a:t> Weber, irmã de sua futura esposa;</a:t>
            </a:r>
          </a:p>
          <a:p>
            <a:pPr algn="just"/>
            <a:r>
              <a:rPr lang="pt-BR" sz="2600" dirty="0">
                <a:solidFill>
                  <a:srgbClr val="FFFFFF"/>
                </a:solidFill>
              </a:rPr>
              <a:t>1778: </a:t>
            </a:r>
            <a:r>
              <a:rPr lang="pt-BR" sz="2600" dirty="0" smtClean="0">
                <a:solidFill>
                  <a:srgbClr val="FFFFFF"/>
                </a:solidFill>
              </a:rPr>
              <a:t>estreou </a:t>
            </a:r>
            <a:r>
              <a:rPr lang="pt-BR" sz="2600" dirty="0">
                <a:solidFill>
                  <a:srgbClr val="FFFFFF"/>
                </a:solidFill>
              </a:rPr>
              <a:t>com sucesso na capital francesa a obra que ficaria conhecida como “Sinfonia Paris”;</a:t>
            </a:r>
          </a:p>
          <a:p>
            <a:pPr algn="just"/>
            <a:r>
              <a:rPr lang="pt-BR" sz="2600" dirty="0">
                <a:solidFill>
                  <a:srgbClr val="FFFFFF"/>
                </a:solidFill>
              </a:rPr>
              <a:t>1781: mudou-se definitivamente para Viena, Áustria;</a:t>
            </a:r>
          </a:p>
          <a:p>
            <a:pPr algn="just"/>
            <a:r>
              <a:rPr lang="pt-BR" sz="2600" dirty="0">
                <a:solidFill>
                  <a:srgbClr val="FFFFFF"/>
                </a:solidFill>
              </a:rPr>
              <a:t>1782: casou-se com </a:t>
            </a:r>
            <a:r>
              <a:rPr lang="pt-BR" sz="2600" dirty="0" err="1">
                <a:solidFill>
                  <a:srgbClr val="FFFFFF"/>
                </a:solidFill>
              </a:rPr>
              <a:t>Constanze</a:t>
            </a:r>
            <a:r>
              <a:rPr lang="pt-BR" sz="2600" dirty="0">
                <a:solidFill>
                  <a:srgbClr val="FFFFFF"/>
                </a:solidFill>
              </a:rPr>
              <a:t> Weber;</a:t>
            </a:r>
          </a:p>
          <a:p>
            <a:pPr algn="just"/>
            <a:r>
              <a:rPr lang="pt-BR" sz="2600" dirty="0">
                <a:solidFill>
                  <a:srgbClr val="FFFFFF"/>
                </a:solidFill>
              </a:rPr>
              <a:t>1784: conheceu Joseph Hayden, a quem dedicou vários quartetos de cordas;</a:t>
            </a:r>
          </a:p>
          <a:p>
            <a:pPr algn="just"/>
            <a:r>
              <a:rPr lang="pt-BR" sz="2600" dirty="0">
                <a:solidFill>
                  <a:srgbClr val="FFFFFF"/>
                </a:solidFill>
              </a:rPr>
              <a:t>1786: com as bodas de “Fígaro” iniciou parceira com o libretista Lorenzo da Ponte;</a:t>
            </a:r>
          </a:p>
          <a:p>
            <a:pPr algn="just"/>
            <a:r>
              <a:rPr lang="pt-BR" sz="2600" dirty="0">
                <a:solidFill>
                  <a:srgbClr val="FFFFFF"/>
                </a:solidFill>
              </a:rPr>
              <a:t>1791: compôs sua última obra “A Clemência de Tito” e o </a:t>
            </a:r>
            <a:r>
              <a:rPr lang="pt-BR" sz="2600" i="1" dirty="0" err="1">
                <a:solidFill>
                  <a:srgbClr val="FFFFFF"/>
                </a:solidFill>
              </a:rPr>
              <a:t>singspiel</a:t>
            </a:r>
            <a:r>
              <a:rPr lang="pt-BR" sz="2600" dirty="0">
                <a:solidFill>
                  <a:srgbClr val="FFFFFF"/>
                </a:solidFill>
              </a:rPr>
              <a:t> “A Flauta Mágica”;</a:t>
            </a:r>
          </a:p>
          <a:p>
            <a:pPr algn="just"/>
            <a:r>
              <a:rPr lang="pt-BR" sz="2600" dirty="0">
                <a:solidFill>
                  <a:srgbClr val="FFFFFF"/>
                </a:solidFill>
              </a:rPr>
              <a:t>1791: faleceu em 5 de dezembro em Viena, provavelmente vítima de uma febre </a:t>
            </a:r>
            <a:r>
              <a:rPr lang="pt-BR" sz="2600" dirty="0" err="1">
                <a:solidFill>
                  <a:srgbClr val="FFFFFF"/>
                </a:solidFill>
              </a:rPr>
              <a:t>miliar</a:t>
            </a:r>
            <a:r>
              <a:rPr lang="pt-BR" sz="2600" dirty="0" smtClean="0">
                <a:solidFill>
                  <a:srgbClr val="FFFFFF"/>
                </a:solidFill>
              </a:rPr>
              <a:t>.</a:t>
            </a:r>
          </a:p>
          <a:p>
            <a:pPr algn="just"/>
            <a:endParaRPr lang="pt-BR" sz="2600" dirty="0" smtClean="0">
              <a:solidFill>
                <a:srgbClr val="FFFFFF"/>
              </a:solidFill>
            </a:endParaRPr>
          </a:p>
          <a:p>
            <a:pPr algn="just"/>
            <a:endParaRPr lang="pt-BR" sz="2600" dirty="0" smtClean="0">
              <a:solidFill>
                <a:srgbClr val="FFFFFF"/>
              </a:solidFill>
            </a:endParaRPr>
          </a:p>
          <a:p>
            <a:pPr algn="just"/>
            <a:endParaRPr lang="pt-BR" sz="2600" dirty="0">
              <a:solidFill>
                <a:srgbClr val="FFFFFF"/>
              </a:solidFill>
            </a:endParaRPr>
          </a:p>
        </p:txBody>
      </p:sp>
    </p:spTree>
    <p:extLst>
      <p:ext uri="{BB962C8B-B14F-4D97-AF65-F5344CB8AC3E}">
        <p14:creationId xmlns:p14="http://schemas.microsoft.com/office/powerpoint/2010/main" xmlns="" val="2502916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xmlns="" id="{526E0BFB-CDF1-4990-8C11-AC849311E0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Lâmpada de rua antiga e horizonte da cidade ao entardecer">
            <a:extLst>
              <a:ext uri="{FF2B5EF4-FFF2-40B4-BE49-F238E27FC236}">
                <a16:creationId xmlns:a16="http://schemas.microsoft.com/office/drawing/2014/main" xmlns="" id="{55030EF8-0A5B-4FB4-BFF0-6E69AF6CAB41}"/>
              </a:ext>
            </a:extLst>
          </p:cNvPr>
          <p:cNvPicPr>
            <a:picLocks noChangeAspect="1"/>
          </p:cNvPicPr>
          <p:nvPr/>
        </p:nvPicPr>
        <p:blipFill rotWithShape="1">
          <a:blip r:embed="rId2" cstate="print"/>
          <a:srcRect l="5240" t="9091" r="37233"/>
          <a:stretch/>
        </p:blipFill>
        <p:spPr>
          <a:xfrm>
            <a:off x="-1" y="10"/>
            <a:ext cx="6501383" cy="6857990"/>
          </a:xfrm>
          <a:prstGeom prst="rect">
            <a:avLst/>
          </a:prstGeom>
        </p:spPr>
      </p:pic>
      <p:sp>
        <p:nvSpPr>
          <p:cNvPr id="28" name="Rectangle 27">
            <a:extLst>
              <a:ext uri="{FF2B5EF4-FFF2-40B4-BE49-F238E27FC236}">
                <a16:creationId xmlns:a16="http://schemas.microsoft.com/office/drawing/2014/main" xmlns="" id="{6069A1F8-9BEB-4786-9694-FC48B2D75D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091183" y="0"/>
            <a:ext cx="7052817"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xmlns="" id="{EE89F5E5-BF7D-4A00-B67B-92E1A650E498}"/>
              </a:ext>
            </a:extLst>
          </p:cNvPr>
          <p:cNvSpPr>
            <a:spLocks noGrp="1"/>
          </p:cNvSpPr>
          <p:nvPr>
            <p:ph type="title"/>
          </p:nvPr>
        </p:nvSpPr>
        <p:spPr>
          <a:xfrm>
            <a:off x="5886450" y="1122363"/>
            <a:ext cx="3017520" cy="3204134"/>
          </a:xfrm>
        </p:spPr>
        <p:txBody>
          <a:bodyPr vert="horz" lIns="91440" tIns="45720" rIns="91440" bIns="45720" rtlCol="0" anchor="b">
            <a:normAutofit/>
          </a:bodyPr>
          <a:lstStyle/>
          <a:p>
            <a:r>
              <a:rPr lang="en-US" sz="4200"/>
              <a:t>SÉCULO DAS LUZES</a:t>
            </a:r>
          </a:p>
        </p:txBody>
      </p:sp>
      <p:sp>
        <p:nvSpPr>
          <p:cNvPr id="30" name="Rectangle 29">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0796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88736" y="4546920"/>
            <a:ext cx="301752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9538924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18"/>
                                        </p:tgtEl>
                                        <p:attrNameLst>
                                          <p:attrName>style.visibility</p:attrName>
                                        </p:attrNameLst>
                                      </p:cBhvr>
                                      <p:to>
                                        <p:strVal val="visible"/>
                                      </p:to>
                                    </p:set>
                                    <p:animEffect transition="in" filter="fade">
                                      <p:cBhvr>
                                        <p:cTn id="10" dur="7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xmlns="" id="{675FFAD0-2409-47F2-980A-2CF4FFC69B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artitura">
            <a:extLst>
              <a:ext uri="{FF2B5EF4-FFF2-40B4-BE49-F238E27FC236}">
                <a16:creationId xmlns:a16="http://schemas.microsoft.com/office/drawing/2014/main" xmlns="" id="{1A636331-5EBB-4BE7-B1F0-09B91712995E}"/>
              </a:ext>
            </a:extLst>
          </p:cNvPr>
          <p:cNvPicPr>
            <a:picLocks noChangeAspect="1"/>
          </p:cNvPicPr>
          <p:nvPr/>
        </p:nvPicPr>
        <p:blipFill rotWithShape="1">
          <a:blip r:embed="rId2" cstate="print">
            <a:alphaModFix amt="35000"/>
          </a:blip>
          <a:srcRect r="10999" b="-2"/>
          <a:stretch/>
        </p:blipFill>
        <p:spPr>
          <a:xfrm>
            <a:off x="20" y="1"/>
            <a:ext cx="9143980" cy="6858000"/>
          </a:xfrm>
          <a:prstGeom prst="rect">
            <a:avLst/>
          </a:prstGeom>
        </p:spPr>
      </p:pic>
      <p:sp>
        <p:nvSpPr>
          <p:cNvPr id="2" name="Título 1">
            <a:extLst>
              <a:ext uri="{FF2B5EF4-FFF2-40B4-BE49-F238E27FC236}">
                <a16:creationId xmlns:a16="http://schemas.microsoft.com/office/drawing/2014/main" xmlns="" id="{D7C1B437-8F89-4D38-8C80-C5DE248FAD5C}"/>
              </a:ext>
            </a:extLst>
          </p:cNvPr>
          <p:cNvSpPr>
            <a:spLocks noGrp="1"/>
          </p:cNvSpPr>
          <p:nvPr>
            <p:ph type="title"/>
          </p:nvPr>
        </p:nvSpPr>
        <p:spPr>
          <a:xfrm>
            <a:off x="630936" y="426720"/>
            <a:ext cx="7879842" cy="1919141"/>
          </a:xfrm>
        </p:spPr>
        <p:txBody>
          <a:bodyPr anchor="b">
            <a:normAutofit/>
          </a:bodyPr>
          <a:lstStyle/>
          <a:p>
            <a:r>
              <a:rPr lang="pt-BR" sz="5200" dirty="0">
                <a:solidFill>
                  <a:srgbClr val="FFFFFF"/>
                </a:solidFill>
              </a:rPr>
              <a:t>Século das Luzes</a:t>
            </a:r>
          </a:p>
        </p:txBody>
      </p:sp>
      <p:sp>
        <p:nvSpPr>
          <p:cNvPr id="30" name="Rectangle 23">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2899927"/>
            <a:ext cx="7838694"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5">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xmlns="" id="{D68F5393-9D27-424A-BF51-3465779FA49A}"/>
              </a:ext>
            </a:extLst>
          </p:cNvPr>
          <p:cNvSpPr>
            <a:spLocks noGrp="1"/>
          </p:cNvSpPr>
          <p:nvPr>
            <p:ph idx="1"/>
          </p:nvPr>
        </p:nvSpPr>
        <p:spPr>
          <a:xfrm>
            <a:off x="630936" y="2978727"/>
            <a:ext cx="7751064" cy="3741716"/>
          </a:xfrm>
        </p:spPr>
        <p:txBody>
          <a:bodyPr>
            <a:normAutofit/>
          </a:bodyPr>
          <a:lstStyle/>
          <a:p>
            <a:pPr algn="just"/>
            <a:endParaRPr lang="pt-BR" sz="2600" dirty="0" smtClean="0">
              <a:solidFill>
                <a:srgbClr val="FFFFFF"/>
              </a:solidFill>
            </a:endParaRPr>
          </a:p>
          <a:p>
            <a:pPr algn="just"/>
            <a:r>
              <a:rPr lang="pt-BR" sz="2400" dirty="0" err="1" smtClean="0">
                <a:solidFill>
                  <a:srgbClr val="FFFFFF"/>
                </a:solidFill>
              </a:rPr>
              <a:t>acervoconcertoavida</a:t>
            </a:r>
            <a:r>
              <a:rPr lang="pt-BR" sz="2400" dirty="0" smtClean="0">
                <a:solidFill>
                  <a:srgbClr val="FFFFFF"/>
                </a:solidFill>
              </a:rPr>
              <a:t>+de+</a:t>
            </a:r>
            <a:r>
              <a:rPr lang="pt-BR" sz="2400" dirty="0" err="1" smtClean="0">
                <a:solidFill>
                  <a:srgbClr val="FFFFFF"/>
                </a:solidFill>
              </a:rPr>
              <a:t>mozart&amp;oq</a:t>
            </a:r>
            <a:r>
              <a:rPr lang="pt-BR" sz="2400" dirty="0" smtClean="0">
                <a:solidFill>
                  <a:srgbClr val="FFFFFF"/>
                </a:solidFill>
              </a:rPr>
              <a:t>=</a:t>
            </a:r>
            <a:r>
              <a:rPr lang="pt-BR" sz="2400" dirty="0" err="1" smtClean="0">
                <a:solidFill>
                  <a:srgbClr val="FFFFFF"/>
                </a:solidFill>
              </a:rPr>
              <a:t>acervoconcertoavida</a:t>
            </a:r>
            <a:r>
              <a:rPr lang="pt-BR" sz="2400" dirty="0" smtClean="0">
                <a:solidFill>
                  <a:srgbClr val="FFFFFF"/>
                </a:solidFill>
              </a:rPr>
              <a:t>+de+</a:t>
            </a:r>
            <a:r>
              <a:rPr lang="pt-BR" sz="2400" dirty="0" err="1" smtClean="0">
                <a:solidFill>
                  <a:srgbClr val="FFFFFF"/>
                </a:solidFill>
              </a:rPr>
              <a:t>mozart&amp;aqs</a:t>
            </a:r>
            <a:r>
              <a:rPr lang="pt-BR" sz="2400" dirty="0" smtClean="0">
                <a:solidFill>
                  <a:srgbClr val="FFFFFF"/>
                </a:solidFill>
              </a:rPr>
              <a:t>=</a:t>
            </a:r>
            <a:r>
              <a:rPr lang="pt-BR" sz="2400" dirty="0" err="1" smtClean="0">
                <a:solidFill>
                  <a:srgbClr val="FFFFFF"/>
                </a:solidFill>
              </a:rPr>
              <a:t>chrome</a:t>
            </a:r>
            <a:r>
              <a:rPr lang="pt-BR" sz="2400" dirty="0" smtClean="0">
                <a:solidFill>
                  <a:srgbClr val="FFFFFF"/>
                </a:solidFill>
              </a:rPr>
              <a:t>..</a:t>
            </a:r>
            <a:r>
              <a:rPr lang="pt-BR" sz="2400" dirty="0" smtClean="0">
                <a:solidFill>
                  <a:srgbClr val="FFFFFF"/>
                </a:solidFill>
              </a:rPr>
              <a:t>69i57j33i10i160.17056j1j15&amp;</a:t>
            </a:r>
            <a:r>
              <a:rPr lang="pt-BR" sz="2400" dirty="0" err="1" smtClean="0">
                <a:solidFill>
                  <a:srgbClr val="FFFFFF"/>
                </a:solidFill>
              </a:rPr>
              <a:t>sourceid</a:t>
            </a:r>
            <a:r>
              <a:rPr lang="pt-BR" sz="2400" dirty="0" smtClean="0">
                <a:solidFill>
                  <a:srgbClr val="FFFFFF"/>
                </a:solidFill>
              </a:rPr>
              <a:t>=</a:t>
            </a:r>
            <a:r>
              <a:rPr lang="pt-BR" sz="2400" dirty="0" err="1" smtClean="0">
                <a:solidFill>
                  <a:srgbClr val="FFFFFF"/>
                </a:solidFill>
              </a:rPr>
              <a:t>chrome&amp;ie</a:t>
            </a:r>
            <a:r>
              <a:rPr lang="pt-BR" sz="2400" dirty="0" smtClean="0">
                <a:solidFill>
                  <a:srgbClr val="FFFFFF"/>
                </a:solidFill>
              </a:rPr>
              <a:t>=UTF-8</a:t>
            </a:r>
          </a:p>
          <a:p>
            <a:pPr algn="just"/>
            <a:r>
              <a:rPr lang="pt-BR" sz="2400" dirty="0" smtClean="0">
                <a:solidFill>
                  <a:srgbClr val="FFFFFF"/>
                </a:solidFill>
              </a:rPr>
              <a:t>https://www.ebiografia.com/wolfgang_amadeus_mozart/</a:t>
            </a:r>
          </a:p>
          <a:p>
            <a:pPr algn="just"/>
            <a:r>
              <a:rPr lang="pt-BR" sz="2400" dirty="0" smtClean="0">
                <a:solidFill>
                  <a:srgbClr val="FFFFFF"/>
                </a:solidFill>
              </a:rPr>
              <a:t>https://www.ebiografia.com/antonio_vivaldi/</a:t>
            </a:r>
          </a:p>
          <a:p>
            <a:pPr algn="just"/>
            <a:r>
              <a:rPr lang="pt-BR" sz="2400" dirty="0" smtClean="0">
                <a:solidFill>
                  <a:srgbClr val="FFFFFF"/>
                </a:solidFill>
              </a:rPr>
              <a:t>https://www.ebiografia.com/joseph_haydn/</a:t>
            </a:r>
          </a:p>
          <a:p>
            <a:pPr algn="just"/>
            <a:endParaRPr lang="pt-BR" sz="2600" dirty="0">
              <a:solidFill>
                <a:srgbClr val="FFFFFF"/>
              </a:solidFill>
            </a:endParaRPr>
          </a:p>
        </p:txBody>
      </p:sp>
    </p:spTree>
    <p:extLst>
      <p:ext uri="{BB962C8B-B14F-4D97-AF65-F5344CB8AC3E}">
        <p14:creationId xmlns:p14="http://schemas.microsoft.com/office/powerpoint/2010/main" xmlns="" val="2502916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blip>
          <a:srcRect/>
          <a:stretch>
            <a:fillRect l="-15000" r="-15000"/>
          </a:stretch>
        </a:blipFill>
        <a:effectLst/>
      </p:bgPr>
    </p:bg>
    <p:spTree>
      <p:nvGrpSpPr>
        <p:cNvPr id="1" name=""/>
        <p:cNvGrpSpPr/>
        <p:nvPr/>
      </p:nvGrpSpPr>
      <p:grpSpPr>
        <a:xfrm>
          <a:off x="0" y="0"/>
          <a:ext cx="0" cy="0"/>
          <a:chOff x="0" y="0"/>
          <a:chExt cx="0" cy="0"/>
        </a:xfrm>
      </p:grpSpPr>
      <p:pic>
        <p:nvPicPr>
          <p:cNvPr id="4" name="40th Symphony - 1st Movement Molto Allegro - Mozart">
            <a:hlinkClick r:id="" action="ppaction://media"/>
            <a:extLst>
              <a:ext uri="{FF2B5EF4-FFF2-40B4-BE49-F238E27FC236}">
                <a16:creationId xmlns:a16="http://schemas.microsoft.com/office/drawing/2014/main" xmlns="" id="{A169FF70-075C-4051-B83B-56AB5771C6EE}"/>
              </a:ext>
            </a:extLst>
          </p:cNvPr>
          <p:cNvPicPr>
            <a:picLocks noGrp="1" noChangeAspect="1"/>
          </p:cNvPicPr>
          <p:nvPr>
            <p:ph idx="1"/>
            <a:videoFile r:link="rId1"/>
            <p:extLst>
              <p:ext uri="{DAA4B4D4-6D71-4841-9C94-3DE7FCFB9230}">
                <p14:media xmlns:p14="http://schemas.microsoft.com/office/powerpoint/2010/main" xmlns="" r:embed="rId4"/>
              </p:ext>
            </p:extLst>
          </p:nvPr>
        </p:nvPicPr>
        <p:blipFill rotWithShape="1">
          <a:blip r:embed="rId5" cstate="print"/>
          <a:srcRect l="12583" r="12581"/>
          <a:stretch/>
        </p:blipFill>
        <p:spPr>
          <a:xfrm>
            <a:off x="0" y="0"/>
            <a:ext cx="9144000" cy="6858000"/>
          </a:xfrm>
        </p:spPr>
      </p:pic>
    </p:spTree>
    <p:extLst>
      <p:ext uri="{BB962C8B-B14F-4D97-AF65-F5344CB8AC3E}">
        <p14:creationId xmlns:p14="http://schemas.microsoft.com/office/powerpoint/2010/main" xmlns="" val="280469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5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xmlns="" id="{675FFAD0-2409-47F2-980A-2CF4FFC69B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artitura">
            <a:extLst>
              <a:ext uri="{FF2B5EF4-FFF2-40B4-BE49-F238E27FC236}">
                <a16:creationId xmlns:a16="http://schemas.microsoft.com/office/drawing/2014/main" xmlns="" id="{1A636331-5EBB-4BE7-B1F0-09B91712995E}"/>
              </a:ext>
            </a:extLst>
          </p:cNvPr>
          <p:cNvPicPr>
            <a:picLocks noChangeAspect="1"/>
          </p:cNvPicPr>
          <p:nvPr/>
        </p:nvPicPr>
        <p:blipFill rotWithShape="1">
          <a:blip r:embed="rId2" cstate="print">
            <a:alphaModFix amt="35000"/>
          </a:blip>
          <a:srcRect r="10999" b="-2"/>
          <a:stretch/>
        </p:blipFill>
        <p:spPr>
          <a:xfrm>
            <a:off x="20" y="0"/>
            <a:ext cx="9143980" cy="6858000"/>
          </a:xfrm>
          <a:prstGeom prst="rect">
            <a:avLst/>
          </a:prstGeom>
        </p:spPr>
      </p:pic>
      <p:sp>
        <p:nvSpPr>
          <p:cNvPr id="2" name="Título 1">
            <a:extLst>
              <a:ext uri="{FF2B5EF4-FFF2-40B4-BE49-F238E27FC236}">
                <a16:creationId xmlns:a16="http://schemas.microsoft.com/office/drawing/2014/main" xmlns="" id="{D7C1B437-8F89-4D38-8C80-C5DE248FAD5C}"/>
              </a:ext>
            </a:extLst>
          </p:cNvPr>
          <p:cNvSpPr>
            <a:spLocks noGrp="1"/>
          </p:cNvSpPr>
          <p:nvPr>
            <p:ph type="title"/>
          </p:nvPr>
        </p:nvSpPr>
        <p:spPr>
          <a:xfrm>
            <a:off x="630936" y="426720"/>
            <a:ext cx="7879842" cy="1919141"/>
          </a:xfrm>
        </p:spPr>
        <p:txBody>
          <a:bodyPr anchor="b">
            <a:normAutofit/>
          </a:bodyPr>
          <a:lstStyle/>
          <a:p>
            <a:r>
              <a:rPr lang="pt-BR" sz="5200" dirty="0">
                <a:solidFill>
                  <a:srgbClr val="FFFFFF"/>
                </a:solidFill>
              </a:rPr>
              <a:t>Século das Luzes</a:t>
            </a:r>
          </a:p>
        </p:txBody>
      </p:sp>
      <p:sp>
        <p:nvSpPr>
          <p:cNvPr id="30" name="Rectangle 23">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2899927"/>
            <a:ext cx="7838694"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5">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xmlns="" id="{D68F5393-9D27-424A-BF51-3465779FA49A}"/>
              </a:ext>
            </a:extLst>
          </p:cNvPr>
          <p:cNvSpPr>
            <a:spLocks noGrp="1"/>
          </p:cNvSpPr>
          <p:nvPr>
            <p:ph idx="1"/>
          </p:nvPr>
        </p:nvSpPr>
        <p:spPr>
          <a:xfrm>
            <a:off x="630936" y="3343361"/>
            <a:ext cx="7882128" cy="2905686"/>
          </a:xfrm>
        </p:spPr>
        <p:txBody>
          <a:bodyPr>
            <a:normAutofit/>
          </a:bodyPr>
          <a:lstStyle/>
          <a:p>
            <a:pPr marL="0" indent="0" algn="just">
              <a:buNone/>
            </a:pPr>
            <a:r>
              <a:rPr lang="pt-BR" sz="2500" dirty="0">
                <a:solidFill>
                  <a:srgbClr val="FFFFFF"/>
                </a:solidFill>
              </a:rPr>
              <a:t>O século XVIII ficou conhecido como  século das luzes, </a:t>
            </a:r>
            <a:r>
              <a:rPr lang="pt-BR" sz="2500" dirty="0" smtClean="0">
                <a:solidFill>
                  <a:srgbClr val="FFFFFF"/>
                </a:solidFill>
              </a:rPr>
              <a:t>pois </a:t>
            </a:r>
            <a:r>
              <a:rPr lang="pt-BR" sz="2500" dirty="0">
                <a:solidFill>
                  <a:srgbClr val="FFFFFF"/>
                </a:solidFill>
              </a:rPr>
              <a:t>as ideias iluministas promovidas na Europa por filósofos se espalharam pelo mundo e inspiraram revoluções como a revolução Francesa em 1798, foi o último século da idade moderna e o primeiro da idade contemporânea.</a:t>
            </a:r>
          </a:p>
        </p:txBody>
      </p:sp>
    </p:spTree>
    <p:extLst>
      <p:ext uri="{BB962C8B-B14F-4D97-AF65-F5344CB8AC3E}">
        <p14:creationId xmlns:p14="http://schemas.microsoft.com/office/powerpoint/2010/main" xmlns="" val="1296049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xmlns="" id="{675FFAD0-2409-47F2-980A-2CF4FFC69B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artitura">
            <a:extLst>
              <a:ext uri="{FF2B5EF4-FFF2-40B4-BE49-F238E27FC236}">
                <a16:creationId xmlns:a16="http://schemas.microsoft.com/office/drawing/2014/main" xmlns="" id="{1A636331-5EBB-4BE7-B1F0-09B91712995E}"/>
              </a:ext>
            </a:extLst>
          </p:cNvPr>
          <p:cNvPicPr>
            <a:picLocks noChangeAspect="1"/>
          </p:cNvPicPr>
          <p:nvPr/>
        </p:nvPicPr>
        <p:blipFill rotWithShape="1">
          <a:blip r:embed="rId2" cstate="print">
            <a:alphaModFix amt="35000"/>
          </a:blip>
          <a:srcRect r="10999" b="-2"/>
          <a:stretch/>
        </p:blipFill>
        <p:spPr>
          <a:xfrm>
            <a:off x="20" y="0"/>
            <a:ext cx="9143980" cy="6858000"/>
          </a:xfrm>
          <a:prstGeom prst="rect">
            <a:avLst/>
          </a:prstGeom>
        </p:spPr>
      </p:pic>
      <p:sp>
        <p:nvSpPr>
          <p:cNvPr id="2" name="Título 1">
            <a:extLst>
              <a:ext uri="{FF2B5EF4-FFF2-40B4-BE49-F238E27FC236}">
                <a16:creationId xmlns:a16="http://schemas.microsoft.com/office/drawing/2014/main" xmlns="" id="{D7C1B437-8F89-4D38-8C80-C5DE248FAD5C}"/>
              </a:ext>
            </a:extLst>
          </p:cNvPr>
          <p:cNvSpPr>
            <a:spLocks noGrp="1"/>
          </p:cNvSpPr>
          <p:nvPr>
            <p:ph type="title"/>
          </p:nvPr>
        </p:nvSpPr>
        <p:spPr>
          <a:xfrm>
            <a:off x="630936" y="426720"/>
            <a:ext cx="7879842" cy="1919141"/>
          </a:xfrm>
        </p:spPr>
        <p:txBody>
          <a:bodyPr anchor="b">
            <a:normAutofit/>
          </a:bodyPr>
          <a:lstStyle/>
          <a:p>
            <a:r>
              <a:rPr lang="pt-BR" sz="5200" dirty="0">
                <a:solidFill>
                  <a:srgbClr val="FFFFFF"/>
                </a:solidFill>
              </a:rPr>
              <a:t>Século das Luzes</a:t>
            </a:r>
            <a:br>
              <a:rPr lang="pt-BR" sz="5200" dirty="0">
                <a:solidFill>
                  <a:srgbClr val="FFFFFF"/>
                </a:solidFill>
              </a:rPr>
            </a:br>
            <a:r>
              <a:rPr lang="pt-BR" sz="5200" dirty="0">
                <a:solidFill>
                  <a:srgbClr val="FFFFFF"/>
                </a:solidFill>
              </a:rPr>
              <a:t>Compositores</a:t>
            </a:r>
          </a:p>
        </p:txBody>
      </p:sp>
      <p:sp>
        <p:nvSpPr>
          <p:cNvPr id="30" name="Rectangle 23">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2899927"/>
            <a:ext cx="7838694"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5">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xmlns="" id="{D68F5393-9D27-424A-BF51-3465779FA49A}"/>
              </a:ext>
            </a:extLst>
          </p:cNvPr>
          <p:cNvSpPr>
            <a:spLocks noGrp="1"/>
          </p:cNvSpPr>
          <p:nvPr>
            <p:ph idx="1"/>
          </p:nvPr>
        </p:nvSpPr>
        <p:spPr>
          <a:xfrm>
            <a:off x="630936" y="3337269"/>
            <a:ext cx="7882128" cy="2905686"/>
          </a:xfrm>
        </p:spPr>
        <p:txBody>
          <a:bodyPr>
            <a:normAutofit fontScale="92500" lnSpcReduction="10000"/>
          </a:bodyPr>
          <a:lstStyle/>
          <a:p>
            <a:pPr marL="0" indent="0" algn="just">
              <a:buNone/>
            </a:pPr>
            <a:r>
              <a:rPr lang="pt-BR" sz="2500" dirty="0" smtClean="0">
                <a:solidFill>
                  <a:srgbClr val="FFFFFF"/>
                </a:solidFill>
              </a:rPr>
              <a:t>No meio musical despontaram alguns nomes influentes.</a:t>
            </a:r>
          </a:p>
          <a:p>
            <a:pPr marL="0" indent="0" algn="just">
              <a:buNone/>
            </a:pPr>
            <a:r>
              <a:rPr lang="pt-BR" sz="2500" dirty="0" smtClean="0">
                <a:solidFill>
                  <a:srgbClr val="FFFFFF"/>
                </a:solidFill>
              </a:rPr>
              <a:t>Os </a:t>
            </a:r>
            <a:r>
              <a:rPr lang="pt-BR" sz="2500" dirty="0">
                <a:solidFill>
                  <a:srgbClr val="FFFFFF"/>
                </a:solidFill>
              </a:rPr>
              <a:t>compositores </a:t>
            </a:r>
            <a:r>
              <a:rPr lang="pt-BR" sz="2500" dirty="0" smtClean="0">
                <a:solidFill>
                  <a:srgbClr val="FFFFFF"/>
                </a:solidFill>
              </a:rPr>
              <a:t>abaixo </a:t>
            </a:r>
            <a:r>
              <a:rPr lang="pt-BR" sz="2500" dirty="0">
                <a:solidFill>
                  <a:srgbClr val="FFFFFF"/>
                </a:solidFill>
              </a:rPr>
              <a:t>foram fulcrais no século das luzes:</a:t>
            </a:r>
          </a:p>
          <a:p>
            <a:pPr algn="just"/>
            <a:r>
              <a:rPr lang="pt-BR" sz="2500" dirty="0">
                <a:solidFill>
                  <a:srgbClr val="FFFFFF"/>
                </a:solidFill>
              </a:rPr>
              <a:t>Antônio Vivaldi, (1678 – </a:t>
            </a:r>
            <a:r>
              <a:rPr lang="pt-BR" sz="2500" dirty="0" smtClean="0">
                <a:solidFill>
                  <a:srgbClr val="FFFFFF"/>
                </a:solidFill>
              </a:rPr>
              <a:t>1741</a:t>
            </a:r>
            <a:r>
              <a:rPr lang="pt-BR" sz="2500" dirty="0">
                <a:solidFill>
                  <a:srgbClr val="FFFFFF"/>
                </a:solidFill>
              </a:rPr>
              <a:t>);</a:t>
            </a:r>
          </a:p>
          <a:p>
            <a:pPr algn="just"/>
            <a:r>
              <a:rPr lang="pt-BR" sz="2500" dirty="0">
                <a:solidFill>
                  <a:srgbClr val="FFFFFF"/>
                </a:solidFill>
              </a:rPr>
              <a:t>Johan Sebastian Bach,(1685 – 1750);</a:t>
            </a:r>
          </a:p>
          <a:p>
            <a:pPr algn="just"/>
            <a:r>
              <a:rPr lang="pt-BR" sz="2500" dirty="0">
                <a:solidFill>
                  <a:srgbClr val="FFFFFF"/>
                </a:solidFill>
              </a:rPr>
              <a:t>Joseph Haydn, (1732 – 1809);</a:t>
            </a:r>
          </a:p>
          <a:p>
            <a:pPr algn="just"/>
            <a:r>
              <a:rPr lang="pt-BR" sz="2500" dirty="0">
                <a:solidFill>
                  <a:srgbClr val="FFFFFF"/>
                </a:solidFill>
              </a:rPr>
              <a:t>Wolfgang Amadeus M</a:t>
            </a:r>
            <a:r>
              <a:rPr lang="pt-BR" sz="2500" dirty="0" smtClean="0">
                <a:solidFill>
                  <a:srgbClr val="FFFFFF"/>
                </a:solidFill>
              </a:rPr>
              <a:t>ozart</a:t>
            </a:r>
            <a:r>
              <a:rPr lang="pt-BR" sz="2500" dirty="0">
                <a:solidFill>
                  <a:srgbClr val="FFFFFF"/>
                </a:solidFill>
              </a:rPr>
              <a:t>, (1756- 1791);</a:t>
            </a:r>
          </a:p>
          <a:p>
            <a:pPr algn="just"/>
            <a:r>
              <a:rPr lang="pt-BR" sz="2500" dirty="0">
                <a:solidFill>
                  <a:srgbClr val="FFFFFF"/>
                </a:solidFill>
              </a:rPr>
              <a:t>Ludwig Van Beethoven,  (1770 – 1827).</a:t>
            </a:r>
          </a:p>
        </p:txBody>
      </p:sp>
    </p:spTree>
    <p:extLst>
      <p:ext uri="{BB962C8B-B14F-4D97-AF65-F5344CB8AC3E}">
        <p14:creationId xmlns:p14="http://schemas.microsoft.com/office/powerpoint/2010/main" xmlns="" val="1505550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xmlns="" id="{675FFAD0-2409-47F2-980A-2CF4FFC69B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artitura">
            <a:extLst>
              <a:ext uri="{FF2B5EF4-FFF2-40B4-BE49-F238E27FC236}">
                <a16:creationId xmlns:a16="http://schemas.microsoft.com/office/drawing/2014/main" xmlns="" id="{1A636331-5EBB-4BE7-B1F0-09B91712995E}"/>
              </a:ext>
            </a:extLst>
          </p:cNvPr>
          <p:cNvPicPr>
            <a:picLocks noChangeAspect="1"/>
          </p:cNvPicPr>
          <p:nvPr/>
        </p:nvPicPr>
        <p:blipFill rotWithShape="1">
          <a:blip r:embed="rId2" cstate="print">
            <a:alphaModFix amt="35000"/>
          </a:blip>
          <a:srcRect r="10999" b="-2"/>
          <a:stretch/>
        </p:blipFill>
        <p:spPr>
          <a:xfrm>
            <a:off x="20" y="1"/>
            <a:ext cx="9143980" cy="6858000"/>
          </a:xfrm>
          <a:prstGeom prst="rect">
            <a:avLst/>
          </a:prstGeom>
        </p:spPr>
      </p:pic>
      <p:sp>
        <p:nvSpPr>
          <p:cNvPr id="2" name="Título 1">
            <a:extLst>
              <a:ext uri="{FF2B5EF4-FFF2-40B4-BE49-F238E27FC236}">
                <a16:creationId xmlns:a16="http://schemas.microsoft.com/office/drawing/2014/main" xmlns="" id="{D7C1B437-8F89-4D38-8C80-C5DE248FAD5C}"/>
              </a:ext>
            </a:extLst>
          </p:cNvPr>
          <p:cNvSpPr>
            <a:spLocks noGrp="1"/>
          </p:cNvSpPr>
          <p:nvPr>
            <p:ph type="title"/>
          </p:nvPr>
        </p:nvSpPr>
        <p:spPr>
          <a:xfrm>
            <a:off x="630936" y="426720"/>
            <a:ext cx="7879842" cy="1919141"/>
          </a:xfrm>
        </p:spPr>
        <p:txBody>
          <a:bodyPr anchor="b">
            <a:normAutofit/>
          </a:bodyPr>
          <a:lstStyle/>
          <a:p>
            <a:r>
              <a:rPr lang="pt-BR" sz="5200" dirty="0">
                <a:solidFill>
                  <a:srgbClr val="FFFFFF"/>
                </a:solidFill>
              </a:rPr>
              <a:t>Século das Luzes</a:t>
            </a:r>
          </a:p>
        </p:txBody>
      </p:sp>
      <p:sp>
        <p:nvSpPr>
          <p:cNvPr id="30" name="Rectangle 23">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2899927"/>
            <a:ext cx="7838694"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5">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xmlns="" id="{D68F5393-9D27-424A-BF51-3465779FA49A}"/>
              </a:ext>
            </a:extLst>
          </p:cNvPr>
          <p:cNvSpPr>
            <a:spLocks noGrp="1"/>
          </p:cNvSpPr>
          <p:nvPr>
            <p:ph idx="1"/>
          </p:nvPr>
        </p:nvSpPr>
        <p:spPr>
          <a:xfrm>
            <a:off x="630936" y="3337269"/>
            <a:ext cx="7882128" cy="2905686"/>
          </a:xfrm>
        </p:spPr>
        <p:txBody>
          <a:bodyPr>
            <a:normAutofit/>
          </a:bodyPr>
          <a:lstStyle/>
          <a:p>
            <a:r>
              <a:rPr lang="pt-BR" sz="2500" dirty="0">
                <a:solidFill>
                  <a:srgbClr val="FFFFFF"/>
                </a:solidFill>
              </a:rPr>
              <a:t>Quem foram esses homens?</a:t>
            </a:r>
          </a:p>
          <a:p>
            <a:r>
              <a:rPr lang="pt-BR" sz="2500" dirty="0">
                <a:solidFill>
                  <a:srgbClr val="FFFFFF"/>
                </a:solidFill>
              </a:rPr>
              <a:t>O que pensavam sobre a música?</a:t>
            </a:r>
          </a:p>
          <a:p>
            <a:r>
              <a:rPr lang="pt-BR" sz="2500" dirty="0">
                <a:solidFill>
                  <a:srgbClr val="FFFFFF"/>
                </a:solidFill>
              </a:rPr>
              <a:t>Quais suas motivações para compor?</a:t>
            </a:r>
          </a:p>
        </p:txBody>
      </p:sp>
    </p:spTree>
    <p:extLst>
      <p:ext uri="{BB962C8B-B14F-4D97-AF65-F5344CB8AC3E}">
        <p14:creationId xmlns:p14="http://schemas.microsoft.com/office/powerpoint/2010/main" xmlns="" val="2585422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xmlns="" id="{675FFAD0-2409-47F2-980A-2CF4FFC69B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artitura">
            <a:extLst>
              <a:ext uri="{FF2B5EF4-FFF2-40B4-BE49-F238E27FC236}">
                <a16:creationId xmlns:a16="http://schemas.microsoft.com/office/drawing/2014/main" xmlns="" id="{1A636331-5EBB-4BE7-B1F0-09B91712995E}"/>
              </a:ext>
            </a:extLst>
          </p:cNvPr>
          <p:cNvPicPr>
            <a:picLocks noChangeAspect="1"/>
          </p:cNvPicPr>
          <p:nvPr/>
        </p:nvPicPr>
        <p:blipFill rotWithShape="1">
          <a:blip r:embed="rId2" cstate="print">
            <a:alphaModFix amt="35000"/>
          </a:blip>
          <a:srcRect r="10999" b="-2"/>
          <a:stretch/>
        </p:blipFill>
        <p:spPr>
          <a:xfrm>
            <a:off x="20" y="13856"/>
            <a:ext cx="9143980" cy="6858000"/>
          </a:xfrm>
          <a:prstGeom prst="rect">
            <a:avLst/>
          </a:prstGeom>
        </p:spPr>
      </p:pic>
      <p:sp>
        <p:nvSpPr>
          <p:cNvPr id="2" name="Título 1">
            <a:extLst>
              <a:ext uri="{FF2B5EF4-FFF2-40B4-BE49-F238E27FC236}">
                <a16:creationId xmlns:a16="http://schemas.microsoft.com/office/drawing/2014/main" xmlns="" id="{D7C1B437-8F89-4D38-8C80-C5DE248FAD5C}"/>
              </a:ext>
            </a:extLst>
          </p:cNvPr>
          <p:cNvSpPr>
            <a:spLocks noGrp="1"/>
          </p:cNvSpPr>
          <p:nvPr>
            <p:ph type="title"/>
          </p:nvPr>
        </p:nvSpPr>
        <p:spPr>
          <a:xfrm>
            <a:off x="630936" y="426720"/>
            <a:ext cx="7879842" cy="1919141"/>
          </a:xfrm>
        </p:spPr>
        <p:txBody>
          <a:bodyPr anchor="b">
            <a:normAutofit/>
          </a:bodyPr>
          <a:lstStyle/>
          <a:p>
            <a:r>
              <a:rPr lang="pt-BR" sz="5200" dirty="0">
                <a:solidFill>
                  <a:srgbClr val="FFFFFF"/>
                </a:solidFill>
              </a:rPr>
              <a:t>Século das Luzes</a:t>
            </a:r>
          </a:p>
        </p:txBody>
      </p:sp>
      <p:sp>
        <p:nvSpPr>
          <p:cNvPr id="30" name="Rectangle 23">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2899927"/>
            <a:ext cx="7838694"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5">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xmlns="" id="{D68F5393-9D27-424A-BF51-3465779FA49A}"/>
              </a:ext>
            </a:extLst>
          </p:cNvPr>
          <p:cNvSpPr>
            <a:spLocks noGrp="1"/>
          </p:cNvSpPr>
          <p:nvPr>
            <p:ph idx="1"/>
          </p:nvPr>
        </p:nvSpPr>
        <p:spPr>
          <a:xfrm>
            <a:off x="630936" y="3337269"/>
            <a:ext cx="7882128" cy="2905686"/>
          </a:xfrm>
        </p:spPr>
        <p:txBody>
          <a:bodyPr>
            <a:normAutofit/>
          </a:bodyPr>
          <a:lstStyle/>
          <a:p>
            <a:pPr marL="0" indent="0" algn="just">
              <a:buNone/>
            </a:pPr>
            <a:r>
              <a:rPr lang="pt-BR" sz="2600" dirty="0" smtClean="0">
                <a:solidFill>
                  <a:srgbClr val="FFFFFF"/>
                </a:solidFill>
              </a:rPr>
              <a:t>Para falar desses grandes nomes da música, levaríamos anos e os temas não se esgotariam, portanto vamos nos ater ao Compositor Mozart, um  dos grandes gênios da música clássica (ou o gênio) do século XVIII.</a:t>
            </a:r>
            <a:endParaRPr lang="pt-BR" sz="2600" dirty="0">
              <a:solidFill>
                <a:srgbClr val="FFFFFF"/>
              </a:solidFill>
            </a:endParaRPr>
          </a:p>
        </p:txBody>
      </p:sp>
    </p:spTree>
    <p:extLst>
      <p:ext uri="{BB962C8B-B14F-4D97-AF65-F5344CB8AC3E}">
        <p14:creationId xmlns:p14="http://schemas.microsoft.com/office/powerpoint/2010/main" xmlns="" val="2811020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xmlns="" id="{675FFAD0-2409-47F2-980A-2CF4FFC69B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artitura">
            <a:extLst>
              <a:ext uri="{FF2B5EF4-FFF2-40B4-BE49-F238E27FC236}">
                <a16:creationId xmlns:a16="http://schemas.microsoft.com/office/drawing/2014/main" xmlns="" id="{1A636331-5EBB-4BE7-B1F0-09B91712995E}"/>
              </a:ext>
            </a:extLst>
          </p:cNvPr>
          <p:cNvPicPr>
            <a:picLocks noChangeAspect="1"/>
          </p:cNvPicPr>
          <p:nvPr/>
        </p:nvPicPr>
        <p:blipFill rotWithShape="1">
          <a:blip r:embed="rId2" cstate="print">
            <a:alphaModFix amt="35000"/>
          </a:blip>
          <a:srcRect r="10999" b="-2"/>
          <a:stretch/>
        </p:blipFill>
        <p:spPr>
          <a:xfrm>
            <a:off x="20" y="1"/>
            <a:ext cx="9143980" cy="6858000"/>
          </a:xfrm>
          <a:prstGeom prst="rect">
            <a:avLst/>
          </a:prstGeom>
        </p:spPr>
      </p:pic>
      <p:sp>
        <p:nvSpPr>
          <p:cNvPr id="2" name="Título 1">
            <a:extLst>
              <a:ext uri="{FF2B5EF4-FFF2-40B4-BE49-F238E27FC236}">
                <a16:creationId xmlns:a16="http://schemas.microsoft.com/office/drawing/2014/main" xmlns="" id="{D7C1B437-8F89-4D38-8C80-C5DE248FAD5C}"/>
              </a:ext>
            </a:extLst>
          </p:cNvPr>
          <p:cNvSpPr>
            <a:spLocks noGrp="1"/>
          </p:cNvSpPr>
          <p:nvPr>
            <p:ph type="title"/>
          </p:nvPr>
        </p:nvSpPr>
        <p:spPr>
          <a:xfrm>
            <a:off x="630936" y="426720"/>
            <a:ext cx="7879842" cy="1919141"/>
          </a:xfrm>
        </p:spPr>
        <p:txBody>
          <a:bodyPr anchor="b">
            <a:normAutofit/>
          </a:bodyPr>
          <a:lstStyle/>
          <a:p>
            <a:r>
              <a:rPr lang="pt-BR" sz="5200" dirty="0">
                <a:solidFill>
                  <a:srgbClr val="FFFFFF"/>
                </a:solidFill>
              </a:rPr>
              <a:t>Século das Luzes</a:t>
            </a:r>
          </a:p>
        </p:txBody>
      </p:sp>
      <p:sp>
        <p:nvSpPr>
          <p:cNvPr id="30" name="Rectangle 23">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2899927"/>
            <a:ext cx="7838694"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5">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xmlns="" id="{D68F5393-9D27-424A-BF51-3465779FA49A}"/>
              </a:ext>
            </a:extLst>
          </p:cNvPr>
          <p:cNvSpPr>
            <a:spLocks noGrp="1"/>
          </p:cNvSpPr>
          <p:nvPr>
            <p:ph idx="1"/>
          </p:nvPr>
        </p:nvSpPr>
        <p:spPr>
          <a:xfrm>
            <a:off x="630936" y="3337269"/>
            <a:ext cx="7882128" cy="2905686"/>
          </a:xfrm>
        </p:spPr>
        <p:txBody>
          <a:bodyPr>
            <a:normAutofit/>
          </a:bodyPr>
          <a:lstStyle/>
          <a:p>
            <a:pPr marL="0" indent="0" algn="just">
              <a:buNone/>
            </a:pPr>
            <a:r>
              <a:rPr lang="pt-BR" sz="2600" dirty="0">
                <a:solidFill>
                  <a:srgbClr val="FFFFFF"/>
                </a:solidFill>
              </a:rPr>
              <a:t>Em 27 de janeiro de 1756 nascia em Salzburgo, Áustria, Johannes </a:t>
            </a:r>
            <a:r>
              <a:rPr lang="pt-BR" sz="2600" dirty="0" err="1">
                <a:solidFill>
                  <a:srgbClr val="FFFFFF"/>
                </a:solidFill>
              </a:rPr>
              <a:t>Chrysostomos</a:t>
            </a:r>
            <a:r>
              <a:rPr lang="pt-BR" sz="2600" dirty="0">
                <a:solidFill>
                  <a:srgbClr val="FFFFFF"/>
                </a:solidFill>
              </a:rPr>
              <a:t> </a:t>
            </a:r>
            <a:r>
              <a:rPr lang="pt-BR" sz="2600" dirty="0" err="1">
                <a:solidFill>
                  <a:srgbClr val="FFFFFF"/>
                </a:solidFill>
              </a:rPr>
              <a:t>Wolfgangus</a:t>
            </a:r>
            <a:r>
              <a:rPr lang="pt-BR" sz="2600" dirty="0">
                <a:solidFill>
                  <a:srgbClr val="FFFFFF"/>
                </a:solidFill>
              </a:rPr>
              <a:t> </a:t>
            </a:r>
            <a:r>
              <a:rPr lang="pt-BR" sz="2600" dirty="0" err="1">
                <a:solidFill>
                  <a:srgbClr val="FFFFFF"/>
                </a:solidFill>
              </a:rPr>
              <a:t>Theophilus</a:t>
            </a:r>
            <a:r>
              <a:rPr lang="pt-BR" sz="2600" dirty="0">
                <a:solidFill>
                  <a:srgbClr val="FFFFFF"/>
                </a:solidFill>
              </a:rPr>
              <a:t> Mozart, que era um menino predestinado  até no nome. </a:t>
            </a:r>
            <a:r>
              <a:rPr lang="pt-BR" sz="2600" dirty="0" err="1">
                <a:solidFill>
                  <a:srgbClr val="FFFFFF"/>
                </a:solidFill>
              </a:rPr>
              <a:t>Theophilus</a:t>
            </a:r>
            <a:r>
              <a:rPr lang="pt-BR" sz="2600" dirty="0">
                <a:solidFill>
                  <a:srgbClr val="FFFFFF"/>
                </a:solidFill>
              </a:rPr>
              <a:t> vem do grego e quer dizer “amigo de Deus”. Mais tarde, esse sobrenome recebeu a versão latina pela qual ficaria eternizado: Amadeus.</a:t>
            </a:r>
          </a:p>
        </p:txBody>
      </p:sp>
    </p:spTree>
    <p:extLst>
      <p:ext uri="{BB962C8B-B14F-4D97-AF65-F5344CB8AC3E}">
        <p14:creationId xmlns:p14="http://schemas.microsoft.com/office/powerpoint/2010/main" xmlns="" val="4141234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xmlns="" id="{675FFAD0-2409-47F2-980A-2CF4FFC69B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artitura">
            <a:extLst>
              <a:ext uri="{FF2B5EF4-FFF2-40B4-BE49-F238E27FC236}">
                <a16:creationId xmlns:a16="http://schemas.microsoft.com/office/drawing/2014/main" xmlns="" id="{1A636331-5EBB-4BE7-B1F0-09B91712995E}"/>
              </a:ext>
            </a:extLst>
          </p:cNvPr>
          <p:cNvPicPr>
            <a:picLocks noChangeAspect="1"/>
          </p:cNvPicPr>
          <p:nvPr/>
        </p:nvPicPr>
        <p:blipFill rotWithShape="1">
          <a:blip r:embed="rId2" cstate="print">
            <a:alphaModFix amt="35000"/>
          </a:blip>
          <a:srcRect r="10999" b="-2"/>
          <a:stretch/>
        </p:blipFill>
        <p:spPr>
          <a:xfrm>
            <a:off x="20" y="1"/>
            <a:ext cx="9143980" cy="6858000"/>
          </a:xfrm>
          <a:prstGeom prst="rect">
            <a:avLst/>
          </a:prstGeom>
        </p:spPr>
      </p:pic>
      <p:sp>
        <p:nvSpPr>
          <p:cNvPr id="2" name="Título 1">
            <a:extLst>
              <a:ext uri="{FF2B5EF4-FFF2-40B4-BE49-F238E27FC236}">
                <a16:creationId xmlns:a16="http://schemas.microsoft.com/office/drawing/2014/main" xmlns="" id="{D7C1B437-8F89-4D38-8C80-C5DE248FAD5C}"/>
              </a:ext>
            </a:extLst>
          </p:cNvPr>
          <p:cNvSpPr>
            <a:spLocks noGrp="1"/>
          </p:cNvSpPr>
          <p:nvPr>
            <p:ph type="title"/>
          </p:nvPr>
        </p:nvSpPr>
        <p:spPr>
          <a:xfrm>
            <a:off x="630936" y="426720"/>
            <a:ext cx="7879842" cy="1919141"/>
          </a:xfrm>
        </p:spPr>
        <p:txBody>
          <a:bodyPr anchor="b">
            <a:normAutofit/>
          </a:bodyPr>
          <a:lstStyle/>
          <a:p>
            <a:r>
              <a:rPr lang="pt-BR" sz="5200" dirty="0">
                <a:solidFill>
                  <a:srgbClr val="FFFFFF"/>
                </a:solidFill>
              </a:rPr>
              <a:t>Século das Luzes</a:t>
            </a:r>
          </a:p>
        </p:txBody>
      </p:sp>
      <p:sp>
        <p:nvSpPr>
          <p:cNvPr id="30" name="Rectangle 23">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2899927"/>
            <a:ext cx="7838694"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5">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xmlns="" id="{D68F5393-9D27-424A-BF51-3465779FA49A}"/>
              </a:ext>
            </a:extLst>
          </p:cNvPr>
          <p:cNvSpPr>
            <a:spLocks noGrp="1"/>
          </p:cNvSpPr>
          <p:nvPr>
            <p:ph idx="1"/>
          </p:nvPr>
        </p:nvSpPr>
        <p:spPr>
          <a:xfrm>
            <a:off x="630936" y="3337269"/>
            <a:ext cx="7882128" cy="2905686"/>
          </a:xfrm>
        </p:spPr>
        <p:txBody>
          <a:bodyPr>
            <a:normAutofit fontScale="92500" lnSpcReduction="10000"/>
          </a:bodyPr>
          <a:lstStyle/>
          <a:p>
            <a:pPr algn="just"/>
            <a:r>
              <a:rPr lang="pt-BR" sz="2600" dirty="0" smtClean="0">
                <a:solidFill>
                  <a:srgbClr val="FFFFFF"/>
                </a:solidFill>
              </a:rPr>
              <a:t>Seus pais </a:t>
            </a:r>
            <a:r>
              <a:rPr lang="pt-BR" sz="2600" dirty="0" smtClean="0">
                <a:solidFill>
                  <a:srgbClr val="FFFFFF"/>
                </a:solidFill>
              </a:rPr>
              <a:t>eram </a:t>
            </a:r>
            <a:r>
              <a:rPr lang="pt-BR" sz="2600" dirty="0" err="1" smtClean="0">
                <a:solidFill>
                  <a:srgbClr val="FFFFFF"/>
                </a:solidFill>
              </a:rPr>
              <a:t>Leopold</a:t>
            </a:r>
            <a:r>
              <a:rPr lang="pt-BR" sz="2600" dirty="0" smtClean="0">
                <a:solidFill>
                  <a:srgbClr val="FFFFFF"/>
                </a:solidFill>
              </a:rPr>
              <a:t> Mozart e Ana Maria </a:t>
            </a:r>
            <a:r>
              <a:rPr lang="pt-BR" sz="2600" dirty="0" err="1" smtClean="0">
                <a:solidFill>
                  <a:srgbClr val="FFFFFF"/>
                </a:solidFill>
              </a:rPr>
              <a:t>Pertl</a:t>
            </a:r>
            <a:r>
              <a:rPr lang="pt-BR" sz="2600" dirty="0" smtClean="0">
                <a:solidFill>
                  <a:srgbClr val="FFFFFF"/>
                </a:solidFill>
              </a:rPr>
              <a:t> Mozart.</a:t>
            </a:r>
          </a:p>
          <a:p>
            <a:pPr algn="just"/>
            <a:r>
              <a:rPr lang="pt-BR" sz="2600" dirty="0" smtClean="0">
                <a:solidFill>
                  <a:srgbClr val="FFFFFF"/>
                </a:solidFill>
              </a:rPr>
              <a:t>O compositor, idolatrava o pai, nas cartas que escrevia a ele, sempre o tratava </a:t>
            </a:r>
            <a:r>
              <a:rPr lang="pt-BR" sz="2600" dirty="0" smtClean="0">
                <a:solidFill>
                  <a:srgbClr val="FFFFFF"/>
                </a:solidFill>
              </a:rPr>
              <a:t>como </a:t>
            </a:r>
            <a:r>
              <a:rPr lang="pt-BR" sz="2600" dirty="0" smtClean="0">
                <a:solidFill>
                  <a:srgbClr val="FFFFFF"/>
                </a:solidFill>
              </a:rPr>
              <a:t>o melhor dos pais ou o mais amado dos pais.</a:t>
            </a:r>
          </a:p>
          <a:p>
            <a:pPr algn="just"/>
            <a:r>
              <a:rPr lang="pt-BR" sz="2600" dirty="0" smtClean="0">
                <a:solidFill>
                  <a:srgbClr val="FFFFFF"/>
                </a:solidFill>
              </a:rPr>
              <a:t>Ele teve uma irmã talentosíssima,  a compositora e instrumentista Maria Ana Mozart (</a:t>
            </a:r>
            <a:r>
              <a:rPr lang="pt-BR" sz="2600" dirty="0" err="1" smtClean="0">
                <a:solidFill>
                  <a:srgbClr val="FFFFFF"/>
                </a:solidFill>
              </a:rPr>
              <a:t>Nanerl</a:t>
            </a:r>
            <a:r>
              <a:rPr lang="pt-BR" sz="2600" dirty="0" smtClean="0">
                <a:solidFill>
                  <a:srgbClr val="FFFFFF"/>
                </a:solidFill>
              </a:rPr>
              <a:t>),  5 anos mais velha, poderia ter sido “A Mozart” porém foi ofuscada pelo talento do irmão.</a:t>
            </a:r>
          </a:p>
          <a:p>
            <a:pPr marL="0" indent="0" algn="just">
              <a:buNone/>
            </a:pPr>
            <a:endParaRPr lang="pt-BR" sz="2600" dirty="0">
              <a:solidFill>
                <a:srgbClr val="FFFFFF"/>
              </a:solidFill>
            </a:endParaRPr>
          </a:p>
        </p:txBody>
      </p:sp>
    </p:spTree>
    <p:extLst>
      <p:ext uri="{BB962C8B-B14F-4D97-AF65-F5344CB8AC3E}">
        <p14:creationId xmlns:p14="http://schemas.microsoft.com/office/powerpoint/2010/main" xmlns="" val="4141234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xmlns="" id="{675FFAD0-2409-47F2-980A-2CF4FFC69B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xmlns="" id="{CBB2B1F0-0DD6-4744-9A46-7A344FB48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artitura">
            <a:extLst>
              <a:ext uri="{FF2B5EF4-FFF2-40B4-BE49-F238E27FC236}">
                <a16:creationId xmlns:a16="http://schemas.microsoft.com/office/drawing/2014/main" xmlns="" id="{1A636331-5EBB-4BE7-B1F0-09B91712995E}"/>
              </a:ext>
            </a:extLst>
          </p:cNvPr>
          <p:cNvPicPr>
            <a:picLocks noChangeAspect="1"/>
          </p:cNvPicPr>
          <p:nvPr/>
        </p:nvPicPr>
        <p:blipFill rotWithShape="1">
          <a:blip r:embed="rId2" cstate="print">
            <a:alphaModFix amt="35000"/>
          </a:blip>
          <a:srcRect r="10999" b="-2"/>
          <a:stretch/>
        </p:blipFill>
        <p:spPr>
          <a:xfrm>
            <a:off x="20" y="1"/>
            <a:ext cx="9143980" cy="6858000"/>
          </a:xfrm>
          <a:prstGeom prst="rect">
            <a:avLst/>
          </a:prstGeom>
        </p:spPr>
      </p:pic>
      <p:sp>
        <p:nvSpPr>
          <p:cNvPr id="2" name="Título 1">
            <a:extLst>
              <a:ext uri="{FF2B5EF4-FFF2-40B4-BE49-F238E27FC236}">
                <a16:creationId xmlns:a16="http://schemas.microsoft.com/office/drawing/2014/main" xmlns="" id="{D7C1B437-8F89-4D38-8C80-C5DE248FAD5C}"/>
              </a:ext>
            </a:extLst>
          </p:cNvPr>
          <p:cNvSpPr>
            <a:spLocks noGrp="1"/>
          </p:cNvSpPr>
          <p:nvPr>
            <p:ph type="title"/>
          </p:nvPr>
        </p:nvSpPr>
        <p:spPr>
          <a:xfrm>
            <a:off x="630936" y="426720"/>
            <a:ext cx="7879842" cy="1919141"/>
          </a:xfrm>
        </p:spPr>
        <p:txBody>
          <a:bodyPr anchor="b">
            <a:normAutofit/>
          </a:bodyPr>
          <a:lstStyle/>
          <a:p>
            <a:r>
              <a:rPr lang="pt-BR" sz="5200" dirty="0">
                <a:solidFill>
                  <a:srgbClr val="FFFFFF"/>
                </a:solidFill>
              </a:rPr>
              <a:t>Século das Luzes</a:t>
            </a:r>
            <a:br>
              <a:rPr lang="pt-BR" sz="5200" dirty="0">
                <a:solidFill>
                  <a:srgbClr val="FFFFFF"/>
                </a:solidFill>
              </a:rPr>
            </a:br>
            <a:r>
              <a:rPr lang="pt-BR" sz="5200" dirty="0">
                <a:solidFill>
                  <a:srgbClr val="FFFFFF"/>
                </a:solidFill>
              </a:rPr>
              <a:t>Criança Genial</a:t>
            </a:r>
          </a:p>
        </p:txBody>
      </p:sp>
      <p:sp>
        <p:nvSpPr>
          <p:cNvPr id="30" name="Rectangle 23">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2899927"/>
            <a:ext cx="7838694"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5">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xmlns="" id="{D68F5393-9D27-424A-BF51-3465779FA49A}"/>
              </a:ext>
            </a:extLst>
          </p:cNvPr>
          <p:cNvSpPr>
            <a:spLocks noGrp="1"/>
          </p:cNvSpPr>
          <p:nvPr>
            <p:ph idx="1"/>
          </p:nvPr>
        </p:nvSpPr>
        <p:spPr>
          <a:xfrm>
            <a:off x="630936" y="3218001"/>
            <a:ext cx="7882128" cy="3502442"/>
          </a:xfrm>
        </p:spPr>
        <p:txBody>
          <a:bodyPr>
            <a:normAutofit fontScale="92500" lnSpcReduction="10000"/>
          </a:bodyPr>
          <a:lstStyle/>
          <a:p>
            <a:pPr algn="just"/>
            <a:r>
              <a:rPr lang="pt-BR" sz="2600" dirty="0">
                <a:solidFill>
                  <a:srgbClr val="FFFFFF"/>
                </a:solidFill>
              </a:rPr>
              <a:t>Aos três anos já conseguia tirar melodias do cravo, e chorava quando alguém tocava alto demais ou de forma muito discordante;</a:t>
            </a:r>
          </a:p>
          <a:p>
            <a:pPr algn="just"/>
            <a:r>
              <a:rPr lang="pt-BR" sz="2600" dirty="0">
                <a:solidFill>
                  <a:srgbClr val="FFFFFF"/>
                </a:solidFill>
              </a:rPr>
              <a:t>Aos quatro anos já tocava violino e cravo de forma tão fluente quanto uma criança com o triplo de sua idade e o triplo de tempo de estudos musicais, impressionante, não?</a:t>
            </a:r>
          </a:p>
          <a:p>
            <a:pPr algn="just"/>
            <a:r>
              <a:rPr lang="pt-BR" sz="2600" dirty="0">
                <a:solidFill>
                  <a:srgbClr val="FFFFFF"/>
                </a:solidFill>
              </a:rPr>
              <a:t>Aos cinco anos Mozart já compunha minuetos e outras peças pequenas, porém, todo este poder criativo e musical não era visto por seu pai apenas com alegria, mas também com muito medo e alarme.</a:t>
            </a:r>
          </a:p>
        </p:txBody>
      </p:sp>
    </p:spTree>
    <p:extLst>
      <p:ext uri="{BB962C8B-B14F-4D97-AF65-F5344CB8AC3E}">
        <p14:creationId xmlns:p14="http://schemas.microsoft.com/office/powerpoint/2010/main" xmlns="" val="179852758"/>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487</TotalTime>
  <Words>1297</Words>
  <Application>Microsoft Office PowerPoint</Application>
  <PresentationFormat>Apresentação na tela (4:3)</PresentationFormat>
  <Paragraphs>67</Paragraphs>
  <Slides>21</Slides>
  <Notes>0</Notes>
  <HiddenSlides>0</HiddenSlides>
  <MMClips>1</MMClips>
  <ScaleCrop>false</ScaleCrop>
  <HeadingPairs>
    <vt:vector size="4" baseType="variant">
      <vt:variant>
        <vt:lpstr>Tema</vt:lpstr>
      </vt:variant>
      <vt:variant>
        <vt:i4>1</vt:i4>
      </vt:variant>
      <vt:variant>
        <vt:lpstr>Títulos de slides</vt:lpstr>
      </vt:variant>
      <vt:variant>
        <vt:i4>21</vt:i4>
      </vt:variant>
    </vt:vector>
  </HeadingPairs>
  <TitlesOfParts>
    <vt:vector size="22" baseType="lpstr">
      <vt:lpstr>Tema do Office</vt:lpstr>
      <vt:lpstr>Música Clássica Século XVIII</vt:lpstr>
      <vt:lpstr>SÉCULO DAS LUZES</vt:lpstr>
      <vt:lpstr>Século das Luzes</vt:lpstr>
      <vt:lpstr>Século das Luzes Compositores</vt:lpstr>
      <vt:lpstr>Século das Luzes</vt:lpstr>
      <vt:lpstr>Século das Luzes</vt:lpstr>
      <vt:lpstr>Século das Luzes</vt:lpstr>
      <vt:lpstr>Século das Luzes</vt:lpstr>
      <vt:lpstr>Século das Luzes Criança Genial</vt:lpstr>
      <vt:lpstr>Século das Luzes Criança Genial</vt:lpstr>
      <vt:lpstr>Século das Luzes</vt:lpstr>
      <vt:lpstr>Século das Luzes</vt:lpstr>
      <vt:lpstr>Século das Luzes Curiosidades</vt:lpstr>
      <vt:lpstr>Século das Luzes Curiosidades</vt:lpstr>
      <vt:lpstr>Século das Luzes Obras</vt:lpstr>
      <vt:lpstr>Século das Luzes Obras</vt:lpstr>
      <vt:lpstr>Século das Luzes Obras</vt:lpstr>
      <vt:lpstr>Slide 18</vt:lpstr>
      <vt:lpstr>Século das Luzes</vt:lpstr>
      <vt:lpstr>Século das Luzes</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Monique Dantas</dc:creator>
  <cp:lastModifiedBy>Lucio</cp:lastModifiedBy>
  <cp:revision>57</cp:revision>
  <dcterms:created xsi:type="dcterms:W3CDTF">2021-05-03T21:46:21Z</dcterms:created>
  <dcterms:modified xsi:type="dcterms:W3CDTF">2021-05-08T11:36:35Z</dcterms:modified>
</cp:coreProperties>
</file>